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89" r:id="rId5"/>
    <p:sldId id="304" r:id="rId6"/>
    <p:sldId id="329" r:id="rId7"/>
    <p:sldId id="330" r:id="rId8"/>
    <p:sldId id="328" r:id="rId9"/>
    <p:sldId id="295" r:id="rId10"/>
    <p:sldId id="294" r:id="rId11"/>
    <p:sldId id="303" r:id="rId12"/>
    <p:sldId id="308" r:id="rId13"/>
    <p:sldId id="327" r:id="rId14"/>
    <p:sldId id="309" r:id="rId15"/>
    <p:sldId id="310"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a:srgbClr val="2D3C4F"/>
    <a:srgbClr val="147FEE"/>
    <a:srgbClr val="002A5C"/>
    <a:srgbClr val="00B3AA"/>
    <a:srgbClr val="00B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D231E-3A11-B444-80A3-754CD1B37707}" v="194" dt="2023-03-20T21:43:37.516"/>
    <p1510:client id="{5691F9EE-34AA-3940-6C0B-87CFFE87E600}" v="283" dt="2023-03-20T22:07:19.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113" d="100"/>
          <a:sy n="113"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28D8A-2B1A-8D43-95D0-FDBD23BE4906}"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C58AF-82F2-964B-9E91-AF759B2AE37A}" type="slidenum">
              <a:rPr lang="en-US" smtClean="0"/>
              <a:t>‹#›</a:t>
            </a:fld>
            <a:endParaRPr lang="en-US"/>
          </a:p>
        </p:txBody>
      </p:sp>
    </p:spTree>
    <p:extLst>
      <p:ext uri="{BB962C8B-B14F-4D97-AF65-F5344CB8AC3E}">
        <p14:creationId xmlns:p14="http://schemas.microsoft.com/office/powerpoint/2010/main" val="225563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FC7D8D-2F2F-6F46-AA83-7E67B6E0622A}"/>
              </a:ext>
            </a:extLst>
          </p:cNvPr>
          <p:cNvPicPr>
            <a:picLocks noChangeAspect="1"/>
          </p:cNvPicPr>
          <p:nvPr userDrawn="1"/>
        </p:nvPicPr>
        <p:blipFill>
          <a:blip r:embed="rId2"/>
          <a:srcRect/>
          <a:stretch/>
        </p:blipFill>
        <p:spPr>
          <a:xfrm>
            <a:off x="-60485" y="0"/>
            <a:ext cx="12252483" cy="8051632"/>
          </a:xfrm>
          <a:prstGeom prst="rect">
            <a:avLst/>
          </a:prstGeom>
          <a:blipFill>
            <a:blip r:embed="rId3">
              <a:duotone>
                <a:schemeClr val="accent1">
                  <a:shade val="45000"/>
                  <a:satMod val="135000"/>
                </a:schemeClr>
                <a:prstClr val="white"/>
              </a:duotone>
            </a:blip>
            <a:tile tx="0" ty="0" sx="100000" sy="100000" flip="none" algn="tl"/>
          </a:blipFill>
        </p:spPr>
      </p:pic>
      <p:sp>
        <p:nvSpPr>
          <p:cNvPr id="6" name="Rectangle 5">
            <a:extLst>
              <a:ext uri="{FF2B5EF4-FFF2-40B4-BE49-F238E27FC236}">
                <a16:creationId xmlns:a16="http://schemas.microsoft.com/office/drawing/2014/main" id="{8FE9E606-A932-9943-9BCF-BF3440C1EEFC}"/>
              </a:ext>
            </a:extLst>
          </p:cNvPr>
          <p:cNvSpPr/>
          <p:nvPr userDrawn="1"/>
        </p:nvSpPr>
        <p:spPr>
          <a:xfrm>
            <a:off x="-150795" y="4752251"/>
            <a:ext cx="12342793" cy="1411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A196EFCA-CEA1-B445-8362-BE09AD6F4D76}"/>
              </a:ext>
            </a:extLst>
          </p:cNvPr>
          <p:cNvPicPr>
            <a:picLocks noChangeAspect="1"/>
          </p:cNvPicPr>
          <p:nvPr userDrawn="1"/>
        </p:nvPicPr>
        <p:blipFill>
          <a:blip r:embed="rId4"/>
          <a:stretch>
            <a:fillRect/>
          </a:stretch>
        </p:blipFill>
        <p:spPr>
          <a:xfrm>
            <a:off x="6788803" y="4938640"/>
            <a:ext cx="4927600" cy="1016000"/>
          </a:xfrm>
          <a:prstGeom prst="rect">
            <a:avLst/>
          </a:prstGeom>
        </p:spPr>
      </p:pic>
      <p:sp>
        <p:nvSpPr>
          <p:cNvPr id="9" name="Title 1">
            <a:extLst>
              <a:ext uri="{FF2B5EF4-FFF2-40B4-BE49-F238E27FC236}">
                <a16:creationId xmlns:a16="http://schemas.microsoft.com/office/drawing/2014/main" id="{F7C50173-0D34-C346-BC70-A171F0D5785E}"/>
              </a:ext>
            </a:extLst>
          </p:cNvPr>
          <p:cNvSpPr>
            <a:spLocks noGrp="1"/>
          </p:cNvSpPr>
          <p:nvPr>
            <p:ph type="title"/>
          </p:nvPr>
        </p:nvSpPr>
        <p:spPr>
          <a:xfrm>
            <a:off x="454378" y="2201445"/>
            <a:ext cx="10515600" cy="1325563"/>
          </a:xfrm>
        </p:spPr>
        <p:txBody>
          <a:bodyPr/>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1375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BEB0-45E7-3A4E-8528-0853B56C4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D049BD-6E24-C74B-BCB6-462081C18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22A0571-58DB-E143-B231-C313BF50B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4865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F152-84CA-B843-982E-45781FE7B8B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4957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2381-7388-0E48-8E5A-0FC715A26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F173AC2-270D-714E-86F4-C0A2FA7BB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277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93DA-58D2-BF44-BDB0-AA2DE5605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DC2F9-FD5F-2146-9301-E2236E401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68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E59-547C-E44C-8F15-D7EAB2BB8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6166F-BEE0-7F4C-A72D-E92508B63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2996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BEB3-037F-5141-9F64-8949A9A0A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2CED8-F085-C24C-9650-78771A8E0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D8E3D0-1AB4-DD42-9246-98744A69C9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95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C8D2-F149-DE44-9EA5-715A570637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AAE1FC-8E26-8044-AD0B-E9827D2D7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364162-3F78-6543-A145-0907F63344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AB1FC-E857-D442-B0FE-5A6311E7A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4DBFBD-675C-3E46-B2BE-044236A26C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23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74DD-1CD3-C54A-ABAF-DA9FC58072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04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3378-EF01-B444-B7A8-2077103A4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6B4866-FE45-A940-BCAC-E03F50C6D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86225-913C-0145-BD4C-9A979CE45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947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473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1ED6C-14C0-E04C-A5DE-0BB3149A4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E464BD-1DB3-8A4E-A199-44C3BDC860D5}"/>
              </a:ext>
            </a:extLst>
          </p:cNvPr>
          <p:cNvSpPr>
            <a:spLocks noGrp="1"/>
          </p:cNvSpPr>
          <p:nvPr>
            <p:ph type="body" idx="1"/>
          </p:nvPr>
        </p:nvSpPr>
        <p:spPr>
          <a:xfrm>
            <a:off x="838200" y="1825624"/>
            <a:ext cx="10515600" cy="45751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Logo&#10;&#10;Description automatically generated">
            <a:extLst>
              <a:ext uri="{FF2B5EF4-FFF2-40B4-BE49-F238E27FC236}">
                <a16:creationId xmlns:a16="http://schemas.microsoft.com/office/drawing/2014/main" id="{41A49BA9-B823-CE4D-B635-D5E73CBD65C1}"/>
              </a:ext>
            </a:extLst>
          </p:cNvPr>
          <p:cNvPicPr>
            <a:picLocks noChangeAspect="1"/>
          </p:cNvPicPr>
          <p:nvPr userDrawn="1"/>
        </p:nvPicPr>
        <p:blipFill>
          <a:blip r:embed="rId12"/>
          <a:stretch>
            <a:fillRect/>
          </a:stretch>
        </p:blipFill>
        <p:spPr>
          <a:xfrm>
            <a:off x="10359671" y="5157077"/>
            <a:ext cx="1435100" cy="1397000"/>
          </a:xfrm>
          <a:prstGeom prst="rect">
            <a:avLst/>
          </a:prstGeom>
        </p:spPr>
      </p:pic>
      <p:sp>
        <p:nvSpPr>
          <p:cNvPr id="9" name="Rectangle 8">
            <a:extLst>
              <a:ext uri="{FF2B5EF4-FFF2-40B4-BE49-F238E27FC236}">
                <a16:creationId xmlns:a16="http://schemas.microsoft.com/office/drawing/2014/main" id="{E98BE0ED-F92A-2F45-AC69-EEFB845EFA5E}"/>
              </a:ext>
            </a:extLst>
          </p:cNvPr>
          <p:cNvSpPr/>
          <p:nvPr userDrawn="1"/>
        </p:nvSpPr>
        <p:spPr>
          <a:xfrm>
            <a:off x="0" y="6321245"/>
            <a:ext cx="10250311" cy="214490"/>
          </a:xfrm>
          <a:prstGeom prst="rect">
            <a:avLst/>
          </a:prstGeom>
          <a:solidFill>
            <a:srgbClr val="002A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BE213D-4AD3-7249-8386-43425BE4AAD9}"/>
              </a:ext>
            </a:extLst>
          </p:cNvPr>
          <p:cNvSpPr/>
          <p:nvPr userDrawn="1"/>
        </p:nvSpPr>
        <p:spPr>
          <a:xfrm>
            <a:off x="11839927" y="6337647"/>
            <a:ext cx="332373" cy="216430"/>
          </a:xfrm>
          <a:prstGeom prst="rect">
            <a:avLst/>
          </a:prstGeom>
          <a:solidFill>
            <a:srgbClr val="002A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509424"/>
      </p:ext>
    </p:extLst>
  </p:cSld>
  <p:clrMap bg1="dk1" tx1="lt1" bg2="dk2" tx2="lt2" accent1="accent1" accent2="accent2" accent3="accent3" accent4="accent4" accent5="accent5" accent6="accent6" hlink="hlink" folHlink="folHlink"/>
  <p:sldLayoutIdLst>
    <p:sldLayoutId id="2147483655" r:id="rId1"/>
    <p:sldLayoutId id="2147483658"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Lst>
  <p:txStyles>
    <p:titleStyle>
      <a:lvl1pPr algn="l" defTabSz="914400" rtl="0" eaLnBrk="1" latinLnBrk="0" hangingPunct="1">
        <a:lnSpc>
          <a:spcPct val="90000"/>
        </a:lnSpc>
        <a:spcBef>
          <a:spcPct val="0"/>
        </a:spcBef>
        <a:buNone/>
        <a:defRPr sz="4400" kern="1200" baseline="0">
          <a:solidFill>
            <a:schemeClr val="bg1"/>
          </a:solidFill>
          <a:latin typeface="Barlow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B787-39AB-9544-8540-553ED43819C1}"/>
              </a:ext>
            </a:extLst>
          </p:cNvPr>
          <p:cNvSpPr>
            <a:spLocks noGrp="1"/>
          </p:cNvSpPr>
          <p:nvPr>
            <p:ph type="title"/>
          </p:nvPr>
        </p:nvSpPr>
        <p:spPr>
          <a:xfrm>
            <a:off x="454378" y="2201445"/>
            <a:ext cx="10515600" cy="3947685"/>
          </a:xfrm>
        </p:spPr>
        <p:txBody>
          <a:bodyPr>
            <a:normAutofit/>
          </a:bodyPr>
          <a:lstStyle/>
          <a:p>
            <a:r>
              <a:rPr lang="en-US" sz="2000" b="1" dirty="0">
                <a:latin typeface="Times New Roman" panose="02020603050405020304" pitchFamily="18" charset="0"/>
                <a:cs typeface="Times New Roman" panose="02020603050405020304" pitchFamily="18" charset="0"/>
              </a:rPr>
              <a:t>Chad Cumber</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Brunswick Interagency Program </a:t>
            </a:r>
          </a:p>
        </p:txBody>
      </p:sp>
    </p:spTree>
    <p:extLst>
      <p:ext uri="{BB962C8B-B14F-4D97-AF65-F5344CB8AC3E}">
        <p14:creationId xmlns:p14="http://schemas.microsoft.com/office/powerpoint/2010/main" val="215062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2092-C037-4E0A-BEA1-B8BCA0450EAF}"/>
              </a:ext>
            </a:extLst>
          </p:cNvPr>
          <p:cNvSpPr>
            <a:spLocks noGrp="1"/>
          </p:cNvSpPr>
          <p:nvPr>
            <p:ph type="title"/>
          </p:nvPr>
        </p:nvSpPr>
        <p:spPr>
          <a:xfrm>
            <a:off x="321733" y="365125"/>
            <a:ext cx="11870267" cy="1325563"/>
          </a:xfrm>
        </p:spPr>
        <p:txBody>
          <a:bodyPr>
            <a:normAutofit/>
          </a:bodyPr>
          <a:lstStyle/>
          <a:p>
            <a:pPr algn="ctr"/>
            <a:r>
              <a:rPr lang="en-US" dirty="0">
                <a:latin typeface="Times New Roman" panose="02020603050405020304" pitchFamily="18" charset="0"/>
                <a:cs typeface="Times New Roman" panose="02020603050405020304" pitchFamily="18" charset="0"/>
              </a:rPr>
              <a:t>Basic Technology Needs and Existing Technologies </a:t>
            </a:r>
          </a:p>
        </p:txBody>
      </p:sp>
      <p:sp>
        <p:nvSpPr>
          <p:cNvPr id="3" name="Content Placeholder 2">
            <a:extLst>
              <a:ext uri="{FF2B5EF4-FFF2-40B4-BE49-F238E27FC236}">
                <a16:creationId xmlns:a16="http://schemas.microsoft.com/office/drawing/2014/main" id="{F2C524AA-F2DA-4178-A087-3EC7A16F6307}"/>
              </a:ext>
            </a:extLst>
          </p:cNvPr>
          <p:cNvSpPr>
            <a:spLocks noGrp="1"/>
          </p:cNvSpPr>
          <p:nvPr>
            <p:ph idx="1"/>
          </p:nvPr>
        </p:nvSpPr>
        <p:spPr>
          <a:xfrm>
            <a:off x="1151466" y="2046436"/>
            <a:ext cx="10515600" cy="4555221"/>
          </a:xfrm>
        </p:spPr>
        <p:txBody>
          <a:bodyPr>
            <a:normAutofit/>
          </a:bodyPr>
          <a:lstStyle/>
          <a:p>
            <a:r>
              <a:rPr lang="en-US" dirty="0">
                <a:solidFill>
                  <a:srgbClr val="0C2340"/>
                </a:solidFill>
              </a:rPr>
              <a:t>After inventorying existing software and hardware to identify needs, include the campus Information Technologies(IT) department for assistance in the purchasing process.  This will ensure that all materials will be compatible with existing hardware/software.</a:t>
            </a:r>
          </a:p>
          <a:p>
            <a:pPr marL="0" indent="0">
              <a:buNone/>
            </a:pPr>
            <a:endParaRPr lang="en-US" dirty="0">
              <a:solidFill>
                <a:srgbClr val="0C2340"/>
              </a:solidFill>
            </a:endParaRPr>
          </a:p>
          <a:p>
            <a:r>
              <a:rPr lang="en-US" dirty="0">
                <a:solidFill>
                  <a:srgbClr val="0C2340"/>
                </a:solidFill>
              </a:rPr>
              <a:t>The following list should be considered as a starting point.</a:t>
            </a:r>
          </a:p>
          <a:p>
            <a:pPr marL="0" indent="0">
              <a:buNone/>
            </a:pPr>
            <a:endParaRPr lang="en-US" dirty="0"/>
          </a:p>
        </p:txBody>
      </p:sp>
    </p:spTree>
    <p:extLst>
      <p:ext uri="{BB962C8B-B14F-4D97-AF65-F5344CB8AC3E}">
        <p14:creationId xmlns:p14="http://schemas.microsoft.com/office/powerpoint/2010/main" val="42045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5217-F369-4557-9E70-70A27BE0F55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Visual Accessibility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D240AE-73EF-4E12-99A7-C28B0B3A3548}"/>
              </a:ext>
            </a:extLst>
          </p:cNvPr>
          <p:cNvSpPr>
            <a:spLocks noGrp="1"/>
          </p:cNvSpPr>
          <p:nvPr>
            <p:ph idx="1"/>
          </p:nvPr>
        </p:nvSpPr>
        <p:spPr>
          <a:xfrm>
            <a:off x="838200" y="1610686"/>
            <a:ext cx="9588617" cy="4790113"/>
          </a:xfrm>
        </p:spPr>
        <p:txBody>
          <a:bodyPr/>
          <a:lstStyle/>
          <a:p>
            <a:endParaRPr lang="en-US" dirty="0"/>
          </a:p>
          <a:p>
            <a:pPr marL="0" inden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246E67A9-F388-4806-9EE0-145B38C5927E}"/>
              </a:ext>
            </a:extLst>
          </p:cNvPr>
          <p:cNvPicPr>
            <a:picLocks noChangeAspect="1"/>
          </p:cNvPicPr>
          <p:nvPr/>
        </p:nvPicPr>
        <p:blipFill>
          <a:blip r:embed="rId2"/>
          <a:stretch>
            <a:fillRect/>
          </a:stretch>
        </p:blipFill>
        <p:spPr>
          <a:xfrm>
            <a:off x="6644134" y="1066800"/>
            <a:ext cx="3865199" cy="5121543"/>
          </a:xfrm>
          <a:prstGeom prst="rect">
            <a:avLst/>
          </a:prstGeom>
        </p:spPr>
      </p:pic>
      <p:sp>
        <p:nvSpPr>
          <p:cNvPr id="8" name="Rectangle 7">
            <a:extLst>
              <a:ext uri="{FF2B5EF4-FFF2-40B4-BE49-F238E27FC236}">
                <a16:creationId xmlns:a16="http://schemas.microsoft.com/office/drawing/2014/main" id="{8F68ED29-DBE4-4372-A46F-969DC01A84D5}"/>
              </a:ext>
            </a:extLst>
          </p:cNvPr>
          <p:cNvSpPr/>
          <p:nvPr/>
        </p:nvSpPr>
        <p:spPr>
          <a:xfrm>
            <a:off x="143933" y="1885082"/>
            <a:ext cx="4953000" cy="3108543"/>
          </a:xfrm>
          <a:prstGeom prst="rect">
            <a:avLst/>
          </a:prstGeom>
        </p:spPr>
        <p:txBody>
          <a:bodyPr wrap="square">
            <a:spAutoFit/>
          </a:bodyPr>
          <a:lstStyle/>
          <a:p>
            <a:pPr algn="ctr"/>
            <a:r>
              <a:rPr lang="en-US" sz="2800" dirty="0">
                <a:solidFill>
                  <a:srgbClr val="0C2340"/>
                </a:solidFill>
                <a:latin typeface="Times New Roman" panose="02020603050405020304" pitchFamily="18" charset="0"/>
                <a:cs typeface="Times New Roman" panose="02020603050405020304" pitchFamily="18" charset="0"/>
              </a:rPr>
              <a:t>Visual accessibility</a:t>
            </a:r>
          </a:p>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Screen reader</a:t>
            </a:r>
          </a:p>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Speech to text software </a:t>
            </a:r>
          </a:p>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Screen magnifier</a:t>
            </a:r>
          </a:p>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Adjustable accessibility settings (typically built into a PC)</a:t>
            </a:r>
          </a:p>
        </p:txBody>
      </p:sp>
    </p:spTree>
    <p:extLst>
      <p:ext uri="{BB962C8B-B14F-4D97-AF65-F5344CB8AC3E}">
        <p14:creationId xmlns:p14="http://schemas.microsoft.com/office/powerpoint/2010/main" val="101963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a:bodyPr>
          <a:lstStyle/>
          <a:p>
            <a:pPr algn="ctr"/>
            <a:r>
              <a:rPr lang="en-US" dirty="0">
                <a:latin typeface="Times New Roman" panose="02020603050405020304" pitchFamily="18" charset="0"/>
                <a:cs typeface="Times New Roman" panose="02020603050405020304" pitchFamily="18" charset="0"/>
              </a:rPr>
              <a:t>Visual Accessibility</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825624"/>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Screen readers are software programs designed to read information on the screen and reproduce it either via speech or Braille.  While </a:t>
            </a:r>
            <a:r>
              <a:rPr lang="en-US" u="sng" dirty="0">
                <a:solidFill>
                  <a:schemeClr val="bg1"/>
                </a:solidFill>
                <a:latin typeface="Times New Roman" panose="02020603050405020304" pitchFamily="18" charset="0"/>
                <a:cs typeface="Times New Roman" panose="02020603050405020304" pitchFamily="18" charset="0"/>
              </a:rPr>
              <a:t>JAWS</a:t>
            </a:r>
            <a:r>
              <a:rPr lang="en-US" dirty="0">
                <a:solidFill>
                  <a:schemeClr val="bg1"/>
                </a:solidFill>
                <a:latin typeface="Times New Roman" panose="02020603050405020304" pitchFamily="18" charset="0"/>
                <a:cs typeface="Times New Roman" panose="02020603050405020304" pitchFamily="18" charset="0"/>
              </a:rPr>
              <a:t> is a popular screen reader brand, it does have a relatively high cost.  </a:t>
            </a:r>
            <a:r>
              <a:rPr lang="en-US" u="sng" dirty="0">
                <a:solidFill>
                  <a:schemeClr val="bg1"/>
                </a:solidFill>
                <a:latin typeface="Times New Roman" panose="02020603050405020304" pitchFamily="18" charset="0"/>
                <a:cs typeface="Times New Roman" panose="02020603050405020304" pitchFamily="18" charset="0"/>
              </a:rPr>
              <a:t>NVDA </a:t>
            </a:r>
            <a:r>
              <a:rPr lang="en-US" dirty="0">
                <a:solidFill>
                  <a:schemeClr val="bg1"/>
                </a:solidFill>
                <a:latin typeface="Times New Roman" panose="02020603050405020304" pitchFamily="18" charset="0"/>
                <a:cs typeface="Times New Roman" panose="02020603050405020304" pitchFamily="18" charset="0"/>
              </a:rPr>
              <a:t> is a free screen reader from NV Access and it is designed by the blind for the visually impaired</a:t>
            </a:r>
          </a:p>
        </p:txBody>
      </p:sp>
      <p:pic>
        <p:nvPicPr>
          <p:cNvPr id="4" name="Picture 3">
            <a:extLst>
              <a:ext uri="{FF2B5EF4-FFF2-40B4-BE49-F238E27FC236}">
                <a16:creationId xmlns:a16="http://schemas.microsoft.com/office/drawing/2014/main" id="{52F92D99-D9BC-4F20-933E-02C44D5A0501}"/>
              </a:ext>
            </a:extLst>
          </p:cNvPr>
          <p:cNvPicPr>
            <a:picLocks noChangeAspect="1"/>
          </p:cNvPicPr>
          <p:nvPr/>
        </p:nvPicPr>
        <p:blipFill>
          <a:blip r:embed="rId2"/>
          <a:stretch>
            <a:fillRect/>
          </a:stretch>
        </p:blipFill>
        <p:spPr>
          <a:xfrm>
            <a:off x="838200" y="4568208"/>
            <a:ext cx="5066215" cy="1548518"/>
          </a:xfrm>
          <a:prstGeom prst="rect">
            <a:avLst/>
          </a:prstGeom>
        </p:spPr>
      </p:pic>
      <p:pic>
        <p:nvPicPr>
          <p:cNvPr id="5" name="Picture 4">
            <a:extLst>
              <a:ext uri="{FF2B5EF4-FFF2-40B4-BE49-F238E27FC236}">
                <a16:creationId xmlns:a16="http://schemas.microsoft.com/office/drawing/2014/main" id="{5595B1E3-17F8-4794-8FB2-1B64C0EA7F9C}"/>
              </a:ext>
            </a:extLst>
          </p:cNvPr>
          <p:cNvPicPr>
            <a:picLocks noChangeAspect="1"/>
          </p:cNvPicPr>
          <p:nvPr/>
        </p:nvPicPr>
        <p:blipFill>
          <a:blip r:embed="rId3"/>
          <a:stretch>
            <a:fillRect/>
          </a:stretch>
        </p:blipFill>
        <p:spPr>
          <a:xfrm>
            <a:off x="7612961" y="4117065"/>
            <a:ext cx="2487384" cy="1999661"/>
          </a:xfrm>
          <a:prstGeom prst="rect">
            <a:avLst/>
          </a:prstGeom>
        </p:spPr>
      </p:pic>
    </p:spTree>
    <p:extLst>
      <p:ext uri="{BB962C8B-B14F-4D97-AF65-F5344CB8AC3E}">
        <p14:creationId xmlns:p14="http://schemas.microsoft.com/office/powerpoint/2010/main" val="175482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a:bodyPr>
          <a:lstStyle/>
          <a:p>
            <a:pPr algn="ctr"/>
            <a:r>
              <a:rPr lang="en-US" dirty="0">
                <a:latin typeface="Times New Roman" panose="02020603050405020304" pitchFamily="18" charset="0"/>
                <a:cs typeface="Times New Roman" panose="02020603050405020304" pitchFamily="18" charset="0"/>
              </a:rPr>
              <a:t>Visual Accessibility</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Speech to text software translates the spoken word to text. </a:t>
            </a:r>
            <a:r>
              <a:rPr lang="en-US" u="sng" dirty="0">
                <a:solidFill>
                  <a:schemeClr val="bg1"/>
                </a:solidFill>
                <a:latin typeface="Times New Roman" panose="02020603050405020304" pitchFamily="18" charset="0"/>
                <a:cs typeface="Times New Roman" panose="02020603050405020304" pitchFamily="18" charset="0"/>
              </a:rPr>
              <a:t>Dragon</a:t>
            </a:r>
            <a:r>
              <a:rPr lang="en-US" dirty="0">
                <a:solidFill>
                  <a:schemeClr val="bg1"/>
                </a:solidFill>
                <a:latin typeface="Times New Roman" panose="02020603050405020304" pitchFamily="18" charset="0"/>
                <a:cs typeface="Times New Roman" panose="02020603050405020304" pitchFamily="18" charset="0"/>
              </a:rPr>
              <a:t> is a common paid product that has been available for 25 years.  Versions include both a downloadable version and a mobile cloud-hosted version.  Free options include both </a:t>
            </a:r>
            <a:r>
              <a:rPr lang="en-US" u="sng" dirty="0">
                <a:solidFill>
                  <a:schemeClr val="bg1"/>
                </a:solidFill>
                <a:latin typeface="Times New Roman" panose="02020603050405020304" pitchFamily="18" charset="0"/>
                <a:cs typeface="Times New Roman" panose="02020603050405020304" pitchFamily="18" charset="0"/>
              </a:rPr>
              <a:t>Microsoft (Speech Recognition</a:t>
            </a:r>
            <a:r>
              <a:rPr lang="en-US" dirty="0">
                <a:solidFill>
                  <a:schemeClr val="bg1"/>
                </a:solidFill>
                <a:latin typeface="Times New Roman" panose="02020603050405020304" pitchFamily="18" charset="0"/>
                <a:cs typeface="Times New Roman" panose="02020603050405020304" pitchFamily="18" charset="0"/>
              </a:rPr>
              <a:t>) and </a:t>
            </a:r>
            <a:r>
              <a:rPr lang="en-US" u="sng" dirty="0">
                <a:solidFill>
                  <a:schemeClr val="bg1"/>
                </a:solidFill>
                <a:latin typeface="Times New Roman" panose="02020603050405020304" pitchFamily="18" charset="0"/>
                <a:cs typeface="Times New Roman" panose="02020603050405020304" pitchFamily="18" charset="0"/>
              </a:rPr>
              <a:t>Apple (Dictation</a:t>
            </a:r>
            <a:r>
              <a:rPr lang="en-US" dirty="0">
                <a:solidFill>
                  <a:schemeClr val="bg1"/>
                </a:solidFill>
                <a:latin typeface="Times New Roman" panose="02020603050405020304" pitchFamily="18" charset="0"/>
                <a:cs typeface="Times New Roman" panose="02020603050405020304" pitchFamily="18" charset="0"/>
              </a:rPr>
              <a:t>) which have the speech to text ability built into their products.  </a:t>
            </a:r>
            <a:r>
              <a:rPr lang="en-US" u="sng" dirty="0">
                <a:solidFill>
                  <a:schemeClr val="bg1"/>
                </a:solidFill>
                <a:latin typeface="Times New Roman" panose="02020603050405020304" pitchFamily="18" charset="0"/>
                <a:cs typeface="Times New Roman" panose="02020603050405020304" pitchFamily="18" charset="0"/>
              </a:rPr>
              <a:t>Google</a:t>
            </a:r>
            <a:r>
              <a:rPr lang="en-US" dirty="0">
                <a:solidFill>
                  <a:schemeClr val="bg1"/>
                </a:solidFill>
                <a:latin typeface="Times New Roman" panose="02020603050405020304" pitchFamily="18" charset="0"/>
                <a:cs typeface="Times New Roman" panose="02020603050405020304" pitchFamily="18" charset="0"/>
              </a:rPr>
              <a:t> also has a free text to speech app, but currently must be used within the Chrome browser.	 </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759316A-31B5-404F-8299-7B49AD89C62C}"/>
              </a:ext>
            </a:extLst>
          </p:cNvPr>
          <p:cNvPicPr>
            <a:picLocks noChangeAspect="1"/>
          </p:cNvPicPr>
          <p:nvPr/>
        </p:nvPicPr>
        <p:blipFill>
          <a:blip r:embed="rId2"/>
          <a:stretch>
            <a:fillRect/>
          </a:stretch>
        </p:blipFill>
        <p:spPr>
          <a:xfrm>
            <a:off x="8032740" y="4182533"/>
            <a:ext cx="1966393" cy="1966393"/>
          </a:xfrm>
          <a:prstGeom prst="rect">
            <a:avLst/>
          </a:prstGeom>
        </p:spPr>
      </p:pic>
    </p:spTree>
    <p:extLst>
      <p:ext uri="{BB962C8B-B14F-4D97-AF65-F5344CB8AC3E}">
        <p14:creationId xmlns:p14="http://schemas.microsoft.com/office/powerpoint/2010/main" val="275111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a:bodyPr>
          <a:lstStyle/>
          <a:p>
            <a:pPr algn="ctr"/>
            <a:r>
              <a:rPr lang="en-US" dirty="0">
                <a:latin typeface="Times New Roman" panose="02020603050405020304" pitchFamily="18" charset="0"/>
                <a:cs typeface="Times New Roman" panose="02020603050405020304" pitchFamily="18" charset="0"/>
              </a:rPr>
              <a:t>Visual Accessibility</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Screen magnifiers typically enlarge a portion of the screen and </a:t>
            </a:r>
            <a:r>
              <a:rPr lang="en-US" u="sng" dirty="0">
                <a:solidFill>
                  <a:schemeClr val="bg1"/>
                </a:solidFill>
                <a:latin typeface="Times New Roman" panose="02020603050405020304" pitchFamily="18" charset="0"/>
                <a:cs typeface="Times New Roman" panose="02020603050405020304" pitchFamily="18" charset="0"/>
              </a:rPr>
              <a:t>Macs</a:t>
            </a:r>
            <a:r>
              <a:rPr lang="en-US" dirty="0">
                <a:solidFill>
                  <a:schemeClr val="bg1"/>
                </a:solidFill>
                <a:latin typeface="Times New Roman" panose="02020603050405020304" pitchFamily="18" charset="0"/>
                <a:cs typeface="Times New Roman" panose="02020603050405020304" pitchFamily="18" charset="0"/>
              </a:rPr>
              <a:t> , </a:t>
            </a:r>
            <a:r>
              <a:rPr lang="en-US" u="sng" dirty="0">
                <a:solidFill>
                  <a:schemeClr val="bg1"/>
                </a:solidFill>
                <a:latin typeface="Times New Roman" panose="02020603050405020304" pitchFamily="18" charset="0"/>
                <a:cs typeface="Times New Roman" panose="02020603050405020304" pitchFamily="18" charset="0"/>
              </a:rPr>
              <a:t>PCs</a:t>
            </a:r>
            <a:r>
              <a:rPr lang="en-US" dirty="0">
                <a:solidFill>
                  <a:schemeClr val="bg1"/>
                </a:solidFill>
                <a:latin typeface="Times New Roman" panose="02020603050405020304" pitchFamily="18" charset="0"/>
                <a:cs typeface="Times New Roman" panose="02020603050405020304" pitchFamily="18" charset="0"/>
              </a:rPr>
              <a:t> , and </a:t>
            </a:r>
            <a:r>
              <a:rPr lang="en-US" u="sng" dirty="0">
                <a:solidFill>
                  <a:schemeClr val="bg1"/>
                </a:solidFill>
                <a:latin typeface="Times New Roman" panose="02020603050405020304" pitchFamily="18" charset="0"/>
                <a:cs typeface="Times New Roman" panose="02020603050405020304" pitchFamily="18" charset="0"/>
              </a:rPr>
              <a:t>Chromebooks</a:t>
            </a:r>
            <a:r>
              <a:rPr lang="en-US" dirty="0">
                <a:solidFill>
                  <a:schemeClr val="bg1"/>
                </a:solidFill>
                <a:latin typeface="Times New Roman" panose="02020603050405020304" pitchFamily="18" charset="0"/>
                <a:cs typeface="Times New Roman" panose="02020603050405020304" pitchFamily="18" charset="0"/>
              </a:rPr>
              <a:t>  have this capability built into their software.</a:t>
            </a:r>
          </a:p>
          <a:p>
            <a:r>
              <a:rPr lang="en-US" dirty="0">
                <a:solidFill>
                  <a:schemeClr val="bg1"/>
                </a:solidFill>
                <a:latin typeface="Times New Roman" panose="02020603050405020304" pitchFamily="18" charset="0"/>
                <a:cs typeface="Times New Roman" panose="02020603050405020304" pitchFamily="18" charset="0"/>
              </a:rPr>
              <a:t>In most cases these capabilities are sufficient for students’ needs.</a:t>
            </a:r>
          </a:p>
          <a:p>
            <a:r>
              <a:rPr lang="en-US" dirty="0">
                <a:solidFill>
                  <a:schemeClr val="bg1"/>
                </a:solidFill>
                <a:latin typeface="Times New Roman" panose="02020603050405020304" pitchFamily="18" charset="0"/>
                <a:cs typeface="Times New Roman" panose="02020603050405020304" pitchFamily="18" charset="0"/>
              </a:rPr>
              <a:t>One note, there are downsides to screen magnifiers.  It takes practice to be able to navigate while changing the focus area and this may be disorienting to students.  Introduce students to the magnification capability slowly for the best result. </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60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a:bodyPr>
          <a:lstStyle/>
          <a:p>
            <a:pPr algn="ctr"/>
            <a:r>
              <a:rPr lang="en-US" dirty="0">
                <a:latin typeface="Times New Roman" panose="02020603050405020304" pitchFamily="18" charset="0"/>
                <a:cs typeface="Times New Roman" panose="02020603050405020304" pitchFamily="18" charset="0"/>
              </a:rPr>
              <a:t>Visual Accessibility</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Paid screen magnifier software include </a:t>
            </a:r>
            <a:r>
              <a:rPr lang="en-US" u="sng" dirty="0" err="1">
                <a:solidFill>
                  <a:schemeClr val="bg1"/>
                </a:solidFill>
                <a:latin typeface="Times New Roman" panose="02020603050405020304" pitchFamily="18" charset="0"/>
                <a:cs typeface="Times New Roman" panose="02020603050405020304" pitchFamily="18" charset="0"/>
              </a:rPr>
              <a:t>MAGic</a:t>
            </a:r>
            <a:r>
              <a:rPr lang="en-US" dirty="0">
                <a:solidFill>
                  <a:schemeClr val="bg1"/>
                </a:solidFill>
                <a:latin typeface="Times New Roman" panose="02020603050405020304" pitchFamily="18" charset="0"/>
                <a:cs typeface="Times New Roman" panose="02020603050405020304" pitchFamily="18" charset="0"/>
              </a:rPr>
              <a:t> , </a:t>
            </a:r>
            <a:r>
              <a:rPr lang="en-US" u="sng" dirty="0">
                <a:solidFill>
                  <a:schemeClr val="bg1"/>
                </a:solidFill>
                <a:latin typeface="Times New Roman" panose="02020603050405020304" pitchFamily="18" charset="0"/>
                <a:cs typeface="Times New Roman" panose="02020603050405020304" pitchFamily="18" charset="0"/>
              </a:rPr>
              <a:t>ZoomText </a:t>
            </a:r>
            <a:r>
              <a:rPr lang="en-US" dirty="0">
                <a:solidFill>
                  <a:schemeClr val="bg1"/>
                </a:solidFill>
                <a:latin typeface="Times New Roman" panose="02020603050405020304" pitchFamily="18" charset="0"/>
                <a:cs typeface="Times New Roman" panose="02020603050405020304" pitchFamily="18" charset="0"/>
              </a:rPr>
              <a:t>, and </a:t>
            </a:r>
            <a:r>
              <a:rPr lang="en-US" u="sng" dirty="0">
                <a:solidFill>
                  <a:schemeClr val="bg1"/>
                </a:solidFill>
                <a:latin typeface="Times New Roman" panose="02020603050405020304" pitchFamily="18" charset="0"/>
                <a:cs typeface="Times New Roman" panose="02020603050405020304" pitchFamily="18" charset="0"/>
              </a:rPr>
              <a:t>Supernova</a:t>
            </a:r>
            <a:r>
              <a:rPr lang="en-US" dirty="0">
                <a:solidFill>
                  <a:schemeClr val="bg1"/>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8900AFD8-2406-44B3-A0AA-353A5C237094}"/>
              </a:ext>
            </a:extLst>
          </p:cNvPr>
          <p:cNvPicPr>
            <a:picLocks noChangeAspect="1"/>
          </p:cNvPicPr>
          <p:nvPr/>
        </p:nvPicPr>
        <p:blipFill>
          <a:blip r:embed="rId2"/>
          <a:stretch>
            <a:fillRect/>
          </a:stretch>
        </p:blipFill>
        <p:spPr>
          <a:xfrm>
            <a:off x="399868" y="2971076"/>
            <a:ext cx="3383573" cy="1085182"/>
          </a:xfrm>
          <a:prstGeom prst="rect">
            <a:avLst/>
          </a:prstGeom>
        </p:spPr>
      </p:pic>
      <p:pic>
        <p:nvPicPr>
          <p:cNvPr id="5" name="Picture 4">
            <a:extLst>
              <a:ext uri="{FF2B5EF4-FFF2-40B4-BE49-F238E27FC236}">
                <a16:creationId xmlns:a16="http://schemas.microsoft.com/office/drawing/2014/main" id="{6B4FC855-E0C9-46B7-B0B2-B34E67B29ABE}"/>
              </a:ext>
            </a:extLst>
          </p:cNvPr>
          <p:cNvPicPr>
            <a:picLocks noChangeAspect="1"/>
          </p:cNvPicPr>
          <p:nvPr/>
        </p:nvPicPr>
        <p:blipFill>
          <a:blip r:embed="rId3"/>
          <a:stretch>
            <a:fillRect/>
          </a:stretch>
        </p:blipFill>
        <p:spPr>
          <a:xfrm>
            <a:off x="399867" y="3901809"/>
            <a:ext cx="3383573" cy="1048603"/>
          </a:xfrm>
          <a:prstGeom prst="rect">
            <a:avLst/>
          </a:prstGeom>
        </p:spPr>
      </p:pic>
      <p:pic>
        <p:nvPicPr>
          <p:cNvPr id="6" name="Picture 5">
            <a:extLst>
              <a:ext uri="{FF2B5EF4-FFF2-40B4-BE49-F238E27FC236}">
                <a16:creationId xmlns:a16="http://schemas.microsoft.com/office/drawing/2014/main" id="{02609F6B-380C-474E-BA08-5002508AA2D0}"/>
              </a:ext>
            </a:extLst>
          </p:cNvPr>
          <p:cNvPicPr>
            <a:picLocks noChangeAspect="1"/>
          </p:cNvPicPr>
          <p:nvPr/>
        </p:nvPicPr>
        <p:blipFill>
          <a:blip r:embed="rId4"/>
          <a:stretch>
            <a:fillRect/>
          </a:stretch>
        </p:blipFill>
        <p:spPr>
          <a:xfrm>
            <a:off x="4126649" y="4207444"/>
            <a:ext cx="3054361" cy="1719221"/>
          </a:xfrm>
          <a:prstGeom prst="rect">
            <a:avLst/>
          </a:prstGeom>
        </p:spPr>
      </p:pic>
      <p:pic>
        <p:nvPicPr>
          <p:cNvPr id="7" name="Picture 6">
            <a:extLst>
              <a:ext uri="{FF2B5EF4-FFF2-40B4-BE49-F238E27FC236}">
                <a16:creationId xmlns:a16="http://schemas.microsoft.com/office/drawing/2014/main" id="{F991BEE3-BFF1-46CC-BB0B-49E7E544D81E}"/>
              </a:ext>
            </a:extLst>
          </p:cNvPr>
          <p:cNvPicPr>
            <a:picLocks noChangeAspect="1"/>
          </p:cNvPicPr>
          <p:nvPr/>
        </p:nvPicPr>
        <p:blipFill>
          <a:blip r:embed="rId5"/>
          <a:stretch>
            <a:fillRect/>
          </a:stretch>
        </p:blipFill>
        <p:spPr>
          <a:xfrm>
            <a:off x="7874494" y="3268579"/>
            <a:ext cx="2664183" cy="2658086"/>
          </a:xfrm>
          <a:prstGeom prst="rect">
            <a:avLst/>
          </a:prstGeom>
        </p:spPr>
      </p:pic>
    </p:spTree>
    <p:extLst>
      <p:ext uri="{BB962C8B-B14F-4D97-AF65-F5344CB8AC3E}">
        <p14:creationId xmlns:p14="http://schemas.microsoft.com/office/powerpoint/2010/main" val="70089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fontScale="90000"/>
          </a:bodyPr>
          <a:lstStyle/>
          <a:p>
            <a:pPr algn="ctr"/>
            <a:r>
              <a:rPr lang="en-US" sz="4900" dirty="0">
                <a:latin typeface="Times New Roman" panose="02020603050405020304" pitchFamily="18" charset="0"/>
                <a:cs typeface="Times New Roman" panose="02020603050405020304" pitchFamily="18" charset="0"/>
              </a:rPr>
              <a:t>Spatial/Dexterity Accessibility</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Touchpads or other mouse substitutes can range from the standard integrated laptop touchpad or specialized mouse substitutes.   </a:t>
            </a:r>
          </a:p>
          <a:p>
            <a:r>
              <a:rPr lang="en-US" dirty="0">
                <a:solidFill>
                  <a:schemeClr val="bg1"/>
                </a:solidFill>
                <a:latin typeface="Times New Roman" panose="02020603050405020304" pitchFamily="18" charset="0"/>
                <a:cs typeface="Times New Roman" panose="02020603050405020304" pitchFamily="18" charset="0"/>
              </a:rPr>
              <a:t>External touchpads are also available.</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2FBDE42-718A-44E8-A2E9-3D8B5F1A0D91}"/>
              </a:ext>
            </a:extLst>
          </p:cNvPr>
          <p:cNvPicPr>
            <a:picLocks noChangeAspect="1"/>
          </p:cNvPicPr>
          <p:nvPr/>
        </p:nvPicPr>
        <p:blipFill>
          <a:blip r:embed="rId2"/>
          <a:stretch>
            <a:fillRect/>
          </a:stretch>
        </p:blipFill>
        <p:spPr>
          <a:xfrm>
            <a:off x="216972" y="3330665"/>
            <a:ext cx="3749365" cy="2804403"/>
          </a:xfrm>
          <a:prstGeom prst="rect">
            <a:avLst/>
          </a:prstGeom>
        </p:spPr>
      </p:pic>
      <p:pic>
        <p:nvPicPr>
          <p:cNvPr id="9" name="Picture 8">
            <a:extLst>
              <a:ext uri="{FF2B5EF4-FFF2-40B4-BE49-F238E27FC236}">
                <a16:creationId xmlns:a16="http://schemas.microsoft.com/office/drawing/2014/main" id="{1B40AFE6-DE4B-484B-BDD6-29375B8CCF64}"/>
              </a:ext>
            </a:extLst>
          </p:cNvPr>
          <p:cNvPicPr>
            <a:picLocks noChangeAspect="1"/>
          </p:cNvPicPr>
          <p:nvPr/>
        </p:nvPicPr>
        <p:blipFill>
          <a:blip r:embed="rId3"/>
          <a:stretch>
            <a:fillRect/>
          </a:stretch>
        </p:blipFill>
        <p:spPr>
          <a:xfrm>
            <a:off x="4484991" y="3325463"/>
            <a:ext cx="2548349" cy="2780017"/>
          </a:xfrm>
          <a:prstGeom prst="rect">
            <a:avLst/>
          </a:prstGeom>
        </p:spPr>
      </p:pic>
      <p:pic>
        <p:nvPicPr>
          <p:cNvPr id="10" name="Picture 9">
            <a:extLst>
              <a:ext uri="{FF2B5EF4-FFF2-40B4-BE49-F238E27FC236}">
                <a16:creationId xmlns:a16="http://schemas.microsoft.com/office/drawing/2014/main" id="{1C01C391-771D-4E7E-BC0E-494FBDE6A5BE}"/>
              </a:ext>
            </a:extLst>
          </p:cNvPr>
          <p:cNvPicPr>
            <a:picLocks noChangeAspect="1"/>
          </p:cNvPicPr>
          <p:nvPr/>
        </p:nvPicPr>
        <p:blipFill>
          <a:blip r:embed="rId4"/>
          <a:stretch>
            <a:fillRect/>
          </a:stretch>
        </p:blipFill>
        <p:spPr>
          <a:xfrm>
            <a:off x="7551994" y="3349262"/>
            <a:ext cx="2785806" cy="2785806"/>
          </a:xfrm>
          <a:prstGeom prst="rect">
            <a:avLst/>
          </a:prstGeom>
        </p:spPr>
      </p:pic>
    </p:spTree>
    <p:extLst>
      <p:ext uri="{BB962C8B-B14F-4D97-AF65-F5344CB8AC3E}">
        <p14:creationId xmlns:p14="http://schemas.microsoft.com/office/powerpoint/2010/main" val="92180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fontScale="90000"/>
          </a:bodyPr>
          <a:lstStyle/>
          <a:p>
            <a:pPr algn="ctr"/>
            <a:r>
              <a:rPr lang="en-US" sz="4900" dirty="0">
                <a:latin typeface="Times New Roman" panose="02020603050405020304" pitchFamily="18" charset="0"/>
                <a:cs typeface="Times New Roman" panose="02020603050405020304" pitchFamily="18" charset="0"/>
              </a:rPr>
              <a:t>Spatial/Dexterity Accessibility</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Large key/high contrast print keyboards.</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5C8D4A3-28B8-4D13-BD16-3A4D01006102}"/>
              </a:ext>
            </a:extLst>
          </p:cNvPr>
          <p:cNvPicPr>
            <a:picLocks noChangeAspect="1"/>
          </p:cNvPicPr>
          <p:nvPr/>
        </p:nvPicPr>
        <p:blipFill>
          <a:blip r:embed="rId2"/>
          <a:stretch>
            <a:fillRect/>
          </a:stretch>
        </p:blipFill>
        <p:spPr>
          <a:xfrm>
            <a:off x="1287137" y="2480937"/>
            <a:ext cx="3115326" cy="3115326"/>
          </a:xfrm>
          <a:prstGeom prst="rect">
            <a:avLst/>
          </a:prstGeom>
        </p:spPr>
      </p:pic>
      <p:pic>
        <p:nvPicPr>
          <p:cNvPr id="5" name="Picture 4">
            <a:extLst>
              <a:ext uri="{FF2B5EF4-FFF2-40B4-BE49-F238E27FC236}">
                <a16:creationId xmlns:a16="http://schemas.microsoft.com/office/drawing/2014/main" id="{FB2CC900-5F7B-41E1-9D6A-B263F964F4B3}"/>
              </a:ext>
            </a:extLst>
          </p:cNvPr>
          <p:cNvPicPr>
            <a:picLocks noChangeAspect="1"/>
          </p:cNvPicPr>
          <p:nvPr/>
        </p:nvPicPr>
        <p:blipFill>
          <a:blip r:embed="rId3"/>
          <a:stretch>
            <a:fillRect/>
          </a:stretch>
        </p:blipFill>
        <p:spPr>
          <a:xfrm>
            <a:off x="6823871" y="1951728"/>
            <a:ext cx="2981202" cy="3974937"/>
          </a:xfrm>
          <a:prstGeom prst="rect">
            <a:avLst/>
          </a:prstGeom>
        </p:spPr>
      </p:pic>
    </p:spTree>
    <p:extLst>
      <p:ext uri="{BB962C8B-B14F-4D97-AF65-F5344CB8AC3E}">
        <p14:creationId xmlns:p14="http://schemas.microsoft.com/office/powerpoint/2010/main" val="58022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fontScale="90000"/>
          </a:bodyPr>
          <a:lstStyle/>
          <a:p>
            <a:pPr algn="ctr"/>
            <a:r>
              <a:rPr lang="en-US" sz="4900" dirty="0">
                <a:latin typeface="Times New Roman" panose="02020603050405020304" pitchFamily="18" charset="0"/>
                <a:cs typeface="Times New Roman" panose="02020603050405020304" pitchFamily="18" charset="0"/>
              </a:rPr>
              <a:t>Spatial/Dexterity Accessibility</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Touchscreen monitors are available from many brands. </a:t>
            </a:r>
          </a:p>
        </p:txBody>
      </p:sp>
      <p:pic>
        <p:nvPicPr>
          <p:cNvPr id="6" name="Picture 5">
            <a:extLst>
              <a:ext uri="{FF2B5EF4-FFF2-40B4-BE49-F238E27FC236}">
                <a16:creationId xmlns:a16="http://schemas.microsoft.com/office/drawing/2014/main" id="{A93E8B63-BA1B-49FD-9E16-E91A179065F4}"/>
              </a:ext>
            </a:extLst>
          </p:cNvPr>
          <p:cNvPicPr>
            <a:picLocks noChangeAspect="1"/>
          </p:cNvPicPr>
          <p:nvPr/>
        </p:nvPicPr>
        <p:blipFill>
          <a:blip r:embed="rId2"/>
          <a:stretch>
            <a:fillRect/>
          </a:stretch>
        </p:blipFill>
        <p:spPr>
          <a:xfrm>
            <a:off x="364066" y="2476869"/>
            <a:ext cx="2751377" cy="3433718"/>
          </a:xfrm>
          <a:prstGeom prst="rect">
            <a:avLst/>
          </a:prstGeom>
        </p:spPr>
      </p:pic>
      <p:pic>
        <p:nvPicPr>
          <p:cNvPr id="7" name="Picture 6">
            <a:extLst>
              <a:ext uri="{FF2B5EF4-FFF2-40B4-BE49-F238E27FC236}">
                <a16:creationId xmlns:a16="http://schemas.microsoft.com/office/drawing/2014/main" id="{3EDB10A1-6F00-4CD9-84DB-7CEAFE3FD646}"/>
              </a:ext>
            </a:extLst>
          </p:cNvPr>
          <p:cNvPicPr>
            <a:picLocks noChangeAspect="1"/>
          </p:cNvPicPr>
          <p:nvPr/>
        </p:nvPicPr>
        <p:blipFill>
          <a:blip r:embed="rId3"/>
          <a:stretch>
            <a:fillRect/>
          </a:stretch>
        </p:blipFill>
        <p:spPr>
          <a:xfrm>
            <a:off x="3909259" y="2432889"/>
            <a:ext cx="2645893" cy="3523793"/>
          </a:xfrm>
          <a:prstGeom prst="rect">
            <a:avLst/>
          </a:prstGeom>
        </p:spPr>
      </p:pic>
      <p:pic>
        <p:nvPicPr>
          <p:cNvPr id="8" name="Picture 7">
            <a:extLst>
              <a:ext uri="{FF2B5EF4-FFF2-40B4-BE49-F238E27FC236}">
                <a16:creationId xmlns:a16="http://schemas.microsoft.com/office/drawing/2014/main" id="{360EB5DD-15F9-4FF9-9912-752BFE3F8217}"/>
              </a:ext>
            </a:extLst>
          </p:cNvPr>
          <p:cNvPicPr>
            <a:picLocks noChangeAspect="1"/>
          </p:cNvPicPr>
          <p:nvPr/>
        </p:nvPicPr>
        <p:blipFill>
          <a:blip r:embed="rId4"/>
          <a:stretch>
            <a:fillRect/>
          </a:stretch>
        </p:blipFill>
        <p:spPr>
          <a:xfrm>
            <a:off x="7619058" y="2256555"/>
            <a:ext cx="2481287" cy="1420491"/>
          </a:xfrm>
          <a:prstGeom prst="rect">
            <a:avLst/>
          </a:prstGeom>
        </p:spPr>
      </p:pic>
      <p:pic>
        <p:nvPicPr>
          <p:cNvPr id="9" name="Picture 8">
            <a:extLst>
              <a:ext uri="{FF2B5EF4-FFF2-40B4-BE49-F238E27FC236}">
                <a16:creationId xmlns:a16="http://schemas.microsoft.com/office/drawing/2014/main" id="{B8705CBD-8E8A-47BD-B601-EDA644F13CCF}"/>
              </a:ext>
            </a:extLst>
          </p:cNvPr>
          <p:cNvPicPr>
            <a:picLocks noChangeAspect="1"/>
          </p:cNvPicPr>
          <p:nvPr/>
        </p:nvPicPr>
        <p:blipFill>
          <a:blip r:embed="rId5"/>
          <a:stretch>
            <a:fillRect/>
          </a:stretch>
        </p:blipFill>
        <p:spPr>
          <a:xfrm>
            <a:off x="7619058" y="3972124"/>
            <a:ext cx="2481287" cy="2249619"/>
          </a:xfrm>
          <a:prstGeom prst="rect">
            <a:avLst/>
          </a:prstGeom>
        </p:spPr>
      </p:pic>
    </p:spTree>
    <p:extLst>
      <p:ext uri="{BB962C8B-B14F-4D97-AF65-F5344CB8AC3E}">
        <p14:creationId xmlns:p14="http://schemas.microsoft.com/office/powerpoint/2010/main" val="186983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Audio Needs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Headphones are available from various brands and styles.  </a:t>
            </a:r>
          </a:p>
          <a:p>
            <a:r>
              <a:rPr lang="en-US" dirty="0">
                <a:solidFill>
                  <a:schemeClr val="bg1"/>
                </a:solidFill>
                <a:latin typeface="Times New Roman" panose="02020603050405020304" pitchFamily="18" charset="0"/>
                <a:cs typeface="Times New Roman" panose="02020603050405020304" pitchFamily="18" charset="0"/>
              </a:rPr>
              <a:t>If students will be sharing headphones, a supply of        disposable headset covers  is strongly recommended.</a:t>
            </a:r>
          </a:p>
          <a:p>
            <a:r>
              <a:rPr lang="en-US" dirty="0">
                <a:solidFill>
                  <a:schemeClr val="bg1"/>
                </a:solidFill>
                <a:latin typeface="Times New Roman" panose="02020603050405020304" pitchFamily="18" charset="0"/>
                <a:cs typeface="Times New Roman" panose="02020603050405020304" pitchFamily="18" charset="0"/>
              </a:rPr>
              <a:t>Closed captioning is required for all videos. Captioning can be generated by using various sites and software including </a:t>
            </a:r>
            <a:r>
              <a:rPr lang="en-US" u="sng" dirty="0">
                <a:solidFill>
                  <a:schemeClr val="bg1"/>
                </a:solidFill>
                <a:latin typeface="Times New Roman" panose="02020603050405020304" pitchFamily="18" charset="0"/>
                <a:cs typeface="Times New Roman" panose="02020603050405020304" pitchFamily="18" charset="0"/>
              </a:rPr>
              <a:t>YouTube</a:t>
            </a:r>
            <a:r>
              <a:rPr lang="en-US" dirty="0">
                <a:solidFill>
                  <a:schemeClr val="bg1"/>
                </a:solidFill>
                <a:latin typeface="Times New Roman" panose="02020603050405020304" pitchFamily="18" charset="0"/>
                <a:cs typeface="Times New Roman" panose="02020603050405020304" pitchFamily="18" charset="0"/>
              </a:rPr>
              <a:t> and </a:t>
            </a:r>
            <a:r>
              <a:rPr lang="en-US" u="sng" dirty="0">
                <a:solidFill>
                  <a:schemeClr val="bg1"/>
                </a:solidFill>
                <a:latin typeface="Times New Roman" panose="02020603050405020304" pitchFamily="18" charset="0"/>
                <a:cs typeface="Times New Roman" panose="02020603050405020304" pitchFamily="18" charset="0"/>
              </a:rPr>
              <a:t>Camtasia</a:t>
            </a:r>
            <a:r>
              <a:rPr lang="en-US" dirty="0">
                <a:solidFill>
                  <a:schemeClr val="bg1"/>
                </a:solidFill>
                <a:latin typeface="Times New Roman" panose="02020603050405020304" pitchFamily="18" charset="0"/>
                <a:cs typeface="Times New Roman" panose="02020603050405020304" pitchFamily="18" charset="0"/>
              </a:rPr>
              <a:t> (Windows version only). Windows has an auto-generated caption capability using Stream an online streaming service. </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39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21DF-B6B2-4C40-819E-F3C9BCBEB332}"/>
              </a:ext>
            </a:extLst>
          </p:cNvPr>
          <p:cNvSpPr>
            <a:spLocks noGrp="1"/>
          </p:cNvSpPr>
          <p:nvPr>
            <p:ph type="title"/>
          </p:nvPr>
        </p:nvSpPr>
        <p:spPr>
          <a:xfrm>
            <a:off x="838200" y="365125"/>
            <a:ext cx="8423246" cy="1325563"/>
          </a:xfrm>
        </p:spPr>
        <p:txBody>
          <a:bodyPr>
            <a:normAutofit/>
          </a:bodyPr>
          <a:lstStyle/>
          <a:p>
            <a:pPr algn="ctr"/>
            <a:r>
              <a:rPr lang="en-US" dirty="0">
                <a:latin typeface="Times New Roman"/>
                <a:cs typeface="Times New Roman"/>
              </a:rPr>
              <a:t>Brunswick Community College</a:t>
            </a:r>
            <a:br>
              <a:rPr lang="en-US" dirty="0">
                <a:latin typeface="Times New Roman" panose="02020603050405020304" pitchFamily="18" charset="0"/>
                <a:cs typeface="Times New Roman" panose="02020603050405020304" pitchFamily="18" charset="0"/>
              </a:rPr>
            </a:br>
            <a:r>
              <a:rPr lang="en-US" dirty="0">
                <a:latin typeface="Times New Roman"/>
                <a:cs typeface="Times New Roman"/>
              </a:rPr>
              <a:t>Mission </a:t>
            </a:r>
          </a:p>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418049-FCDB-4949-9E61-3AE553EAB7E3}"/>
              </a:ext>
            </a:extLst>
          </p:cNvPr>
          <p:cNvSpPr>
            <a:spLocks noGrp="1"/>
          </p:cNvSpPr>
          <p:nvPr>
            <p:ph idx="1"/>
          </p:nvPr>
        </p:nvSpPr>
        <p:spPr>
          <a:xfrm>
            <a:off x="1155619" y="1709938"/>
            <a:ext cx="9337646" cy="4575175"/>
          </a:xfrm>
        </p:spPr>
        <p:txBody>
          <a:bodyPr vert="horz" lIns="91440" tIns="45720" rIns="91440" bIns="45720" rtlCol="0" anchor="t">
            <a:normAutofit/>
          </a:bodyPr>
          <a:lstStyle/>
          <a:p>
            <a:pPr marL="0" indent="0">
              <a:buNone/>
            </a:pPr>
            <a:r>
              <a:rPr lang="en-US" dirty="0">
                <a:solidFill>
                  <a:srgbClr val="0C2340"/>
                </a:solidFill>
                <a:latin typeface="Times New Roman"/>
                <a:cs typeface="Times New Roman"/>
              </a:rPr>
              <a:t>The mission of Brunswick Community College is to provide opportunities for individuals to be successful through accessible, high quality, student-centered programs and services that meet the educational, cultural, and workforce needs of a diverse community.  </a:t>
            </a:r>
          </a:p>
          <a:p>
            <a:pPr marL="0" indent="0">
              <a:buNone/>
            </a:pPr>
            <a:endParaRPr lang="en-US" dirty="0">
              <a:solidFill>
                <a:srgbClr val="0C234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745A3D-BE4D-4BD3-AF06-DFFABDB80451}"/>
              </a:ext>
            </a:extLst>
          </p:cNvPr>
          <p:cNvSpPr/>
          <p:nvPr/>
        </p:nvSpPr>
        <p:spPr>
          <a:xfrm>
            <a:off x="1490132" y="2332987"/>
            <a:ext cx="7992533" cy="523220"/>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800" dirty="0">
              <a:solidFill>
                <a:srgbClr val="0C23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27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365125"/>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Learning Disabilities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351490"/>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Spelling and grammar checkers are typically included within common word processing software including </a:t>
            </a:r>
            <a:r>
              <a:rPr lang="en-US" u="sng" dirty="0">
                <a:solidFill>
                  <a:schemeClr val="bg1"/>
                </a:solidFill>
                <a:latin typeface="Times New Roman" panose="02020603050405020304" pitchFamily="18" charset="0"/>
                <a:cs typeface="Times New Roman" panose="02020603050405020304" pitchFamily="18" charset="0"/>
              </a:rPr>
              <a:t>MS-Office</a:t>
            </a:r>
            <a:r>
              <a:rPr lang="en-US" dirty="0">
                <a:solidFill>
                  <a:schemeClr val="bg1"/>
                </a:solidFill>
                <a:latin typeface="Times New Roman" panose="02020603050405020304" pitchFamily="18" charset="0"/>
                <a:cs typeface="Times New Roman" panose="02020603050405020304" pitchFamily="18" charset="0"/>
              </a:rPr>
              <a:t>  and </a:t>
            </a:r>
            <a:r>
              <a:rPr lang="en-US" u="sng" dirty="0" err="1">
                <a:solidFill>
                  <a:schemeClr val="bg1"/>
                </a:solidFill>
                <a:latin typeface="Times New Roman" panose="02020603050405020304" pitchFamily="18" charset="0"/>
                <a:cs typeface="Times New Roman" panose="02020603050405020304" pitchFamily="18" charset="0"/>
              </a:rPr>
              <a:t>GoogleDocs</a:t>
            </a:r>
            <a:r>
              <a:rPr lang="en-US" dirty="0">
                <a:solidFill>
                  <a:schemeClr val="bg1"/>
                </a:solidFill>
                <a:latin typeface="Times New Roman" panose="02020603050405020304" pitchFamily="18" charset="0"/>
                <a:cs typeface="Times New Roman" panose="02020603050405020304" pitchFamily="18" charset="0"/>
              </a:rPr>
              <a:t> , but are also available as a separate service such as Grammarly. </a:t>
            </a:r>
          </a:p>
          <a:p>
            <a:r>
              <a:rPr lang="en-US" dirty="0">
                <a:solidFill>
                  <a:schemeClr val="bg1"/>
                </a:solidFill>
                <a:latin typeface="Times New Roman" panose="02020603050405020304" pitchFamily="18" charset="0"/>
                <a:cs typeface="Times New Roman" panose="02020603050405020304" pitchFamily="18" charset="0"/>
              </a:rPr>
              <a:t>Fonts designed for dyslexics such as </a:t>
            </a:r>
            <a:r>
              <a:rPr lang="en-US" u="sng" dirty="0" err="1">
                <a:solidFill>
                  <a:schemeClr val="bg1"/>
                </a:solidFill>
                <a:latin typeface="Times New Roman" panose="02020603050405020304" pitchFamily="18" charset="0"/>
                <a:cs typeface="Times New Roman" panose="02020603050405020304" pitchFamily="18" charset="0"/>
              </a:rPr>
              <a:t>Dyslexie</a:t>
            </a:r>
            <a:r>
              <a:rPr lang="en-US" dirty="0">
                <a:solidFill>
                  <a:schemeClr val="bg1"/>
                </a:solidFill>
                <a:latin typeface="Times New Roman" panose="02020603050405020304" pitchFamily="18" charset="0"/>
                <a:cs typeface="Times New Roman" panose="02020603050405020304" pitchFamily="18" charset="0"/>
              </a:rPr>
              <a:t>  and </a:t>
            </a:r>
            <a:r>
              <a:rPr lang="en-US" u="sng" dirty="0">
                <a:solidFill>
                  <a:schemeClr val="bg1"/>
                </a:solidFill>
                <a:latin typeface="Times New Roman" panose="02020603050405020304" pitchFamily="18" charset="0"/>
                <a:cs typeface="Times New Roman" panose="02020603050405020304" pitchFamily="18" charset="0"/>
              </a:rPr>
              <a:t>Open-Dyslexic</a:t>
            </a:r>
            <a:r>
              <a:rPr lang="en-US" dirty="0">
                <a:solidFill>
                  <a:schemeClr val="bg1"/>
                </a:solidFill>
                <a:latin typeface="Times New Roman" panose="02020603050405020304" pitchFamily="18" charset="0"/>
                <a:cs typeface="Times New Roman" panose="02020603050405020304" pitchFamily="18" charset="0"/>
              </a:rPr>
              <a:t> use slight weighting, spacing, and other differences to make differentiating letters easier for those with dyslexia. </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50AF1F2-ED5F-49A3-9478-09D50B947EF6}"/>
              </a:ext>
            </a:extLst>
          </p:cNvPr>
          <p:cNvPicPr>
            <a:picLocks noChangeAspect="1"/>
          </p:cNvPicPr>
          <p:nvPr/>
        </p:nvPicPr>
        <p:blipFill>
          <a:blip r:embed="rId2"/>
          <a:stretch>
            <a:fillRect/>
          </a:stretch>
        </p:blipFill>
        <p:spPr>
          <a:xfrm>
            <a:off x="1329523" y="4231213"/>
            <a:ext cx="3048264" cy="2036240"/>
          </a:xfrm>
          <a:prstGeom prst="rect">
            <a:avLst/>
          </a:prstGeom>
        </p:spPr>
      </p:pic>
      <p:pic>
        <p:nvPicPr>
          <p:cNvPr id="5" name="Picture 4">
            <a:extLst>
              <a:ext uri="{FF2B5EF4-FFF2-40B4-BE49-F238E27FC236}">
                <a16:creationId xmlns:a16="http://schemas.microsoft.com/office/drawing/2014/main" id="{B88E7C5F-1274-4BFA-9D63-5155FA1029E8}"/>
              </a:ext>
            </a:extLst>
          </p:cNvPr>
          <p:cNvPicPr>
            <a:picLocks noChangeAspect="1"/>
          </p:cNvPicPr>
          <p:nvPr/>
        </p:nvPicPr>
        <p:blipFill>
          <a:blip r:embed="rId3"/>
          <a:stretch>
            <a:fillRect/>
          </a:stretch>
        </p:blipFill>
        <p:spPr>
          <a:xfrm>
            <a:off x="5839813" y="4348054"/>
            <a:ext cx="3560373" cy="2005758"/>
          </a:xfrm>
          <a:prstGeom prst="rect">
            <a:avLst/>
          </a:prstGeom>
        </p:spPr>
      </p:pic>
    </p:spTree>
    <p:extLst>
      <p:ext uri="{BB962C8B-B14F-4D97-AF65-F5344CB8AC3E}">
        <p14:creationId xmlns:p14="http://schemas.microsoft.com/office/powerpoint/2010/main" val="395867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838200" y="688708"/>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Software – Increase Technology Skills and Comfort Levels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141412"/>
            <a:ext cx="9262145"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In order to utilize many technologies, the need for students to know how to type is paramount.  There are websites which provide lessons, tests, and games to foster learning typing skills.  </a:t>
            </a:r>
          </a:p>
          <a:p>
            <a:r>
              <a:rPr lang="en-US" dirty="0">
                <a:solidFill>
                  <a:schemeClr val="bg1"/>
                </a:solidFill>
                <a:latin typeface="Times New Roman" panose="02020603050405020304" pitchFamily="18" charset="0"/>
                <a:cs typeface="Times New Roman" panose="02020603050405020304" pitchFamily="18" charset="0"/>
              </a:rPr>
              <a:t>Jigsaw puzzles also help students learn in a fun manner. While completing the puzzles, students learn to control the mouse (or substitute) and keys and/or operate a touchscreen which is a necessary skill for computer usage. </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6DF894E-130A-4AAC-A10D-C2F949DB2E4A}"/>
              </a:ext>
            </a:extLst>
          </p:cNvPr>
          <p:cNvPicPr>
            <a:picLocks noChangeAspect="1"/>
          </p:cNvPicPr>
          <p:nvPr/>
        </p:nvPicPr>
        <p:blipFill>
          <a:blip r:embed="rId2"/>
          <a:stretch>
            <a:fillRect/>
          </a:stretch>
        </p:blipFill>
        <p:spPr>
          <a:xfrm>
            <a:off x="1316580" y="4379240"/>
            <a:ext cx="3187688" cy="1790051"/>
          </a:xfrm>
          <a:prstGeom prst="rect">
            <a:avLst/>
          </a:prstGeom>
        </p:spPr>
      </p:pic>
      <p:pic>
        <p:nvPicPr>
          <p:cNvPr id="7" name="Picture 6">
            <a:extLst>
              <a:ext uri="{FF2B5EF4-FFF2-40B4-BE49-F238E27FC236}">
                <a16:creationId xmlns:a16="http://schemas.microsoft.com/office/drawing/2014/main" id="{345BA82A-0855-4D9C-AF54-5FBCB240FD15}"/>
              </a:ext>
            </a:extLst>
          </p:cNvPr>
          <p:cNvPicPr>
            <a:picLocks noChangeAspect="1"/>
          </p:cNvPicPr>
          <p:nvPr/>
        </p:nvPicPr>
        <p:blipFill>
          <a:blip r:embed="rId3"/>
          <a:stretch>
            <a:fillRect/>
          </a:stretch>
        </p:blipFill>
        <p:spPr>
          <a:xfrm>
            <a:off x="5469272" y="4925868"/>
            <a:ext cx="4017612" cy="883997"/>
          </a:xfrm>
          <a:prstGeom prst="rect">
            <a:avLst/>
          </a:prstGeom>
        </p:spPr>
      </p:pic>
    </p:spTree>
    <p:extLst>
      <p:ext uri="{BB962C8B-B14F-4D97-AF65-F5344CB8AC3E}">
        <p14:creationId xmlns:p14="http://schemas.microsoft.com/office/powerpoint/2010/main" val="231944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469084" y="612508"/>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Funding Sources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141412"/>
            <a:ext cx="9262145" cy="4575175"/>
          </a:xfrm>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A college’s regular budget as well as its equipment budget can be used to purchase the items described in this section.  Additional funding may be available from your college’s Foundation.  </a:t>
            </a:r>
          </a:p>
          <a:p>
            <a:r>
              <a:rPr lang="en-US" dirty="0">
                <a:solidFill>
                  <a:schemeClr val="bg1"/>
                </a:solidFill>
                <a:latin typeface="Times New Roman" panose="02020603050405020304" pitchFamily="18" charset="0"/>
                <a:cs typeface="Times New Roman" panose="02020603050405020304" pitchFamily="18" charset="0"/>
              </a:rPr>
              <a:t>North Carolina has several agencies that provide assistance to individuals with a disability.  A lengthy list of these agencies may be found on the </a:t>
            </a:r>
            <a:r>
              <a:rPr lang="en-US" u="sng" dirty="0">
                <a:solidFill>
                  <a:schemeClr val="bg1"/>
                </a:solidFill>
                <a:latin typeface="Times New Roman" panose="02020603050405020304" pitchFamily="18" charset="0"/>
                <a:cs typeface="Times New Roman" panose="02020603050405020304" pitchFamily="18" charset="0"/>
              </a:rPr>
              <a:t>Olmstead Rights website </a:t>
            </a:r>
            <a:r>
              <a:rPr lang="en-US" dirty="0">
                <a:solidFill>
                  <a:schemeClr val="bg1"/>
                </a:solidFill>
                <a:latin typeface="Times New Roman" panose="02020603050405020304" pitchFamily="18" charset="0"/>
                <a:cs typeface="Times New Roman" panose="02020603050405020304" pitchFamily="18" charset="0"/>
              </a:rPr>
              <a:t>and includes the </a:t>
            </a:r>
            <a:r>
              <a:rPr lang="en-US" u="sng" dirty="0">
                <a:solidFill>
                  <a:schemeClr val="bg1"/>
                </a:solidFill>
                <a:latin typeface="Times New Roman" panose="02020603050405020304" pitchFamily="18" charset="0"/>
                <a:cs typeface="Times New Roman" panose="02020603050405020304" pitchFamily="18" charset="0"/>
              </a:rPr>
              <a:t>Aging and Disability Resource Centers (ADRC), Vocational Rehabilitation</a:t>
            </a:r>
            <a:r>
              <a:rPr lang="en-US" dirty="0">
                <a:solidFill>
                  <a:schemeClr val="bg1"/>
                </a:solidFill>
                <a:latin typeface="Times New Roman" panose="02020603050405020304" pitchFamily="18" charset="0"/>
                <a:cs typeface="Times New Roman" panose="02020603050405020304" pitchFamily="18" charset="0"/>
              </a:rPr>
              <a:t>, and the </a:t>
            </a:r>
            <a:r>
              <a:rPr lang="en-US" u="sng" dirty="0">
                <a:solidFill>
                  <a:schemeClr val="bg1"/>
                </a:solidFill>
                <a:latin typeface="Times New Roman" panose="02020603050405020304" pitchFamily="18" charset="0"/>
                <a:cs typeface="Times New Roman" panose="02020603050405020304" pitchFamily="18" charset="0"/>
              </a:rPr>
              <a:t>NC Assistive Technology Program.</a:t>
            </a:r>
          </a:p>
          <a:p>
            <a:r>
              <a:rPr lang="en-US" dirty="0">
                <a:solidFill>
                  <a:schemeClr val="bg1"/>
                </a:solidFill>
                <a:latin typeface="Times New Roman" panose="02020603050405020304" pitchFamily="18" charset="0"/>
                <a:cs typeface="Times New Roman" panose="02020603050405020304" pitchFamily="18" charset="0"/>
              </a:rPr>
              <a:t>Two other agencies of interest are the </a:t>
            </a:r>
            <a:r>
              <a:rPr lang="en-US" u="sng" dirty="0">
                <a:solidFill>
                  <a:schemeClr val="bg1"/>
                </a:solidFill>
                <a:latin typeface="Times New Roman" panose="02020603050405020304" pitchFamily="18" charset="0"/>
                <a:cs typeface="Times New Roman" panose="02020603050405020304" pitchFamily="18" charset="0"/>
              </a:rPr>
              <a:t>Administration for Community Living</a:t>
            </a:r>
            <a:r>
              <a:rPr lang="en-US" dirty="0">
                <a:solidFill>
                  <a:schemeClr val="bg1"/>
                </a:solidFill>
                <a:latin typeface="Times New Roman" panose="02020603050405020304" pitchFamily="18" charset="0"/>
                <a:cs typeface="Times New Roman" panose="02020603050405020304" pitchFamily="18" charset="0"/>
              </a:rPr>
              <a:t> and the </a:t>
            </a:r>
            <a:r>
              <a:rPr lang="en-US" u="sng" dirty="0">
                <a:solidFill>
                  <a:schemeClr val="bg1"/>
                </a:solidFill>
                <a:latin typeface="Times New Roman" panose="02020603050405020304" pitchFamily="18" charset="0"/>
                <a:cs typeface="Times New Roman" panose="02020603050405020304" pitchFamily="18" charset="0"/>
              </a:rPr>
              <a:t>ATIA Funding Resources Guide </a:t>
            </a:r>
            <a:r>
              <a:rPr lang="en-US" dirty="0">
                <a:solidFill>
                  <a:schemeClr val="bg1"/>
                </a:solidFill>
                <a:latin typeface="Times New Roman" panose="02020603050405020304" pitchFamily="18" charset="0"/>
                <a:cs typeface="Times New Roman" panose="02020603050405020304" pitchFamily="18" charset="0"/>
              </a:rPr>
              <a:t>.</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319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355600" y="688708"/>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Professional Development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8200" y="1700212"/>
            <a:ext cx="9262145" cy="4575175"/>
          </a:xfrm>
        </p:spPr>
        <p:txBody>
          <a:bodyPr>
            <a:normAutofit/>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Professional development will be necessary for instructors and staff to ensure the best implementation possible for students. </a:t>
            </a:r>
          </a:p>
          <a:p>
            <a:r>
              <a:rPr lang="en-US" dirty="0">
                <a:solidFill>
                  <a:schemeClr val="bg1"/>
                </a:solidFill>
                <a:latin typeface="Times New Roman" panose="02020603050405020304" pitchFamily="18" charset="0"/>
                <a:cs typeface="Times New Roman" panose="02020603050405020304" pitchFamily="18" charset="0"/>
              </a:rPr>
              <a:t>The use and application of the various products (screen readers; alternate mouse devices; voice recognition/speech to text software; etc.</a:t>
            </a:r>
          </a:p>
          <a:p>
            <a:r>
              <a:rPr lang="en-US" dirty="0">
                <a:solidFill>
                  <a:schemeClr val="bg1"/>
                </a:solidFill>
                <a:latin typeface="Times New Roman" panose="02020603050405020304" pitchFamily="18" charset="0"/>
                <a:cs typeface="Times New Roman" panose="02020603050405020304" pitchFamily="18" charset="0"/>
              </a:rPr>
              <a:t>How to match student needs with the available products.</a:t>
            </a:r>
          </a:p>
          <a:p>
            <a:r>
              <a:rPr lang="en-US" dirty="0">
                <a:solidFill>
                  <a:schemeClr val="bg1"/>
                </a:solidFill>
                <a:latin typeface="Times New Roman" panose="02020603050405020304" pitchFamily="18" charset="0"/>
                <a:cs typeface="Times New Roman" panose="02020603050405020304" pitchFamily="18" charset="0"/>
              </a:rPr>
              <a:t>The Americans with Disabilities Act as it relates to making information accessible to people with disabilities (digitally or in print). </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83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355600" y="688708"/>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ASSISTIVE TECHNOLOGIES RESOURCE PAGE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831280" y="3952768"/>
            <a:ext cx="3682999" cy="2118255"/>
          </a:xfrm>
        </p:spPr>
        <p:txBody>
          <a:bodyPr>
            <a:normAutofit/>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http://www.ncatp.org/</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0DABA9-ABE6-47BB-BAA2-453871206829}"/>
              </a:ext>
            </a:extLst>
          </p:cNvPr>
          <p:cNvPicPr>
            <a:picLocks noChangeAspect="1"/>
          </p:cNvPicPr>
          <p:nvPr/>
        </p:nvPicPr>
        <p:blipFill>
          <a:blip r:embed="rId2"/>
          <a:stretch>
            <a:fillRect/>
          </a:stretch>
        </p:blipFill>
        <p:spPr>
          <a:xfrm>
            <a:off x="356210" y="2023097"/>
            <a:ext cx="4456562" cy="1914310"/>
          </a:xfrm>
          <a:prstGeom prst="rect">
            <a:avLst/>
          </a:prstGeom>
        </p:spPr>
      </p:pic>
      <p:pic>
        <p:nvPicPr>
          <p:cNvPr id="5" name="Picture 4">
            <a:extLst>
              <a:ext uri="{FF2B5EF4-FFF2-40B4-BE49-F238E27FC236}">
                <a16:creationId xmlns:a16="http://schemas.microsoft.com/office/drawing/2014/main" id="{F15309D6-B654-4F25-868C-9A67257739D3}"/>
              </a:ext>
            </a:extLst>
          </p:cNvPr>
          <p:cNvPicPr>
            <a:picLocks noChangeAspect="1"/>
          </p:cNvPicPr>
          <p:nvPr/>
        </p:nvPicPr>
        <p:blipFill>
          <a:blip r:embed="rId3"/>
          <a:stretch>
            <a:fillRect/>
          </a:stretch>
        </p:blipFill>
        <p:spPr>
          <a:xfrm>
            <a:off x="5293216" y="2133114"/>
            <a:ext cx="6395258" cy="1579001"/>
          </a:xfrm>
          <a:prstGeom prst="rect">
            <a:avLst/>
          </a:prstGeom>
        </p:spPr>
      </p:pic>
      <p:sp>
        <p:nvSpPr>
          <p:cNvPr id="6" name="Rectangle 5">
            <a:extLst>
              <a:ext uri="{FF2B5EF4-FFF2-40B4-BE49-F238E27FC236}">
                <a16:creationId xmlns:a16="http://schemas.microsoft.com/office/drawing/2014/main" id="{CAAB79C8-EC8A-4167-8D0F-0761B52504E3}"/>
              </a:ext>
            </a:extLst>
          </p:cNvPr>
          <p:cNvSpPr/>
          <p:nvPr/>
        </p:nvSpPr>
        <p:spPr>
          <a:xfrm>
            <a:off x="5442845" y="3830958"/>
            <a:ext cx="6096000" cy="646331"/>
          </a:xfrm>
          <a:prstGeom prst="rect">
            <a:avLst/>
          </a:prstGeom>
        </p:spPr>
        <p:txBody>
          <a:bodyPr>
            <a:spAutoFit/>
          </a:bodyPr>
          <a:lstStyle/>
          <a:p>
            <a:r>
              <a:rPr lang="en-US" dirty="0">
                <a:solidFill>
                  <a:srgbClr val="0C2340"/>
                </a:solidFill>
              </a:rPr>
              <a:t>https://www.ncdhhs.gov/divisions/vocational-rehabilitation-services/north-carolina-assistive-technology-program</a:t>
            </a:r>
          </a:p>
        </p:txBody>
      </p:sp>
    </p:spTree>
    <p:extLst>
      <p:ext uri="{BB962C8B-B14F-4D97-AF65-F5344CB8AC3E}">
        <p14:creationId xmlns:p14="http://schemas.microsoft.com/office/powerpoint/2010/main" val="70237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355600" y="688708"/>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ASSISTIVE TECHNOLOGIES RESOURCE PAGE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120081" y="3714536"/>
            <a:ext cx="5365858" cy="2118255"/>
          </a:xfrm>
        </p:spPr>
        <p:txBody>
          <a:bodyPr>
            <a:normAutofit/>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www.cidd.unc.edu/services/default.aspx?id=28</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D8DFFFA-7599-4D6B-9040-938C34BC24C3}"/>
              </a:ext>
            </a:extLst>
          </p:cNvPr>
          <p:cNvPicPr>
            <a:picLocks noChangeAspect="1"/>
          </p:cNvPicPr>
          <p:nvPr/>
        </p:nvPicPr>
        <p:blipFill>
          <a:blip r:embed="rId2"/>
          <a:stretch>
            <a:fillRect/>
          </a:stretch>
        </p:blipFill>
        <p:spPr>
          <a:xfrm>
            <a:off x="474593" y="1703682"/>
            <a:ext cx="5011346" cy="1725318"/>
          </a:xfrm>
          <a:prstGeom prst="rect">
            <a:avLst/>
          </a:prstGeom>
        </p:spPr>
      </p:pic>
      <p:pic>
        <p:nvPicPr>
          <p:cNvPr id="8" name="Picture 7">
            <a:extLst>
              <a:ext uri="{FF2B5EF4-FFF2-40B4-BE49-F238E27FC236}">
                <a16:creationId xmlns:a16="http://schemas.microsoft.com/office/drawing/2014/main" id="{491B7234-4B92-4D23-94CA-CFFAA1626A8B}"/>
              </a:ext>
            </a:extLst>
          </p:cNvPr>
          <p:cNvPicPr>
            <a:picLocks noChangeAspect="1"/>
          </p:cNvPicPr>
          <p:nvPr/>
        </p:nvPicPr>
        <p:blipFill>
          <a:blip r:embed="rId3"/>
          <a:stretch>
            <a:fillRect/>
          </a:stretch>
        </p:blipFill>
        <p:spPr>
          <a:xfrm>
            <a:off x="6224435" y="2343193"/>
            <a:ext cx="5492972" cy="969348"/>
          </a:xfrm>
          <a:prstGeom prst="rect">
            <a:avLst/>
          </a:prstGeom>
        </p:spPr>
      </p:pic>
      <p:sp>
        <p:nvSpPr>
          <p:cNvPr id="9" name="Rectangle 8">
            <a:extLst>
              <a:ext uri="{FF2B5EF4-FFF2-40B4-BE49-F238E27FC236}">
                <a16:creationId xmlns:a16="http://schemas.microsoft.com/office/drawing/2014/main" id="{AC34B494-5A1E-4968-B4F7-3C29B6F163D7}"/>
              </a:ext>
            </a:extLst>
          </p:cNvPr>
          <p:cNvSpPr/>
          <p:nvPr/>
        </p:nvSpPr>
        <p:spPr>
          <a:xfrm>
            <a:off x="6096000" y="3527095"/>
            <a:ext cx="6096000" cy="1384995"/>
          </a:xfrm>
          <a:prstGeom prst="rect">
            <a:avLst/>
          </a:prstGeom>
        </p:spPr>
        <p:txBody>
          <a:bodyPr>
            <a:spAutoFit/>
          </a:bodyPr>
          <a:lstStyle/>
          <a:p>
            <a:r>
              <a:rPr lang="en-US" sz="2800" dirty="0">
                <a:solidFill>
                  <a:srgbClr val="0C2340"/>
                </a:solidFill>
                <a:latin typeface="Times New Roman" panose="02020603050405020304" pitchFamily="18" charset="0"/>
                <a:cs typeface="Times New Roman" panose="02020603050405020304" pitchFamily="18" charset="0"/>
              </a:rPr>
              <a:t>https://thinkcollege.net/resource-search?search_api_views_fulltext+assistive+technology</a:t>
            </a:r>
          </a:p>
        </p:txBody>
      </p:sp>
    </p:spTree>
    <p:extLst>
      <p:ext uri="{BB962C8B-B14F-4D97-AF65-F5344CB8AC3E}">
        <p14:creationId xmlns:p14="http://schemas.microsoft.com/office/powerpoint/2010/main" val="102833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3A5C-AF4C-43CF-B9D2-D018457DDF9D}"/>
              </a:ext>
            </a:extLst>
          </p:cNvPr>
          <p:cNvSpPr>
            <a:spLocks noGrp="1"/>
          </p:cNvSpPr>
          <p:nvPr>
            <p:ph type="title"/>
          </p:nvPr>
        </p:nvSpPr>
        <p:spPr>
          <a:xfrm>
            <a:off x="702734" y="21171"/>
            <a:ext cx="9631261" cy="132556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4900" dirty="0">
                <a:latin typeface="Times New Roman"/>
                <a:cs typeface="Times New Roman"/>
              </a:rPr>
              <a:t>Thank You</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28CF8C-4227-4C68-AF3E-D417D1DFA05B}"/>
              </a:ext>
            </a:extLst>
          </p:cNvPr>
          <p:cNvSpPr>
            <a:spLocks noGrp="1"/>
          </p:cNvSpPr>
          <p:nvPr>
            <p:ph idx="1"/>
          </p:nvPr>
        </p:nvSpPr>
        <p:spPr>
          <a:xfrm>
            <a:off x="355600" y="1864810"/>
            <a:ext cx="10784986" cy="2118255"/>
          </a:xfrm>
        </p:spPr>
        <p:txBody>
          <a:bodyPr vert="horz" lIns="91440" tIns="45720" rIns="91440" bIns="45720" rtlCol="0" anchor="t">
            <a:normAutofit/>
          </a:bodyPr>
          <a:lstStyle/>
          <a:p>
            <a:pPr marL="0" indent="0">
              <a:buNone/>
            </a:pPr>
            <a:r>
              <a:rPr lang="en-US" dirty="0">
                <a:solidFill>
                  <a:schemeClr val="bg1"/>
                </a:solidFill>
                <a:latin typeface="Times New Roman"/>
                <a:cs typeface="Times New Roman"/>
              </a:rPr>
              <a:t>Special thanks to Ann Harrison, Director of Distant Learning, Ret.</a:t>
            </a:r>
          </a:p>
          <a:p>
            <a:pPr marL="0" indent="0">
              <a:buNone/>
            </a:pPr>
            <a:endParaRPr lang="en-US" dirty="0">
              <a:solidFill>
                <a:schemeClr val="bg1"/>
              </a:solidFill>
              <a:latin typeface="Times New Roman"/>
              <a:cs typeface="Times New Roman"/>
            </a:endParaRPr>
          </a:p>
          <a:p>
            <a:pPr marL="0" indent="0">
              <a:buNone/>
            </a:pPr>
            <a:r>
              <a:rPr lang="en-US" dirty="0">
                <a:solidFill>
                  <a:schemeClr val="bg1"/>
                </a:solidFill>
                <a:latin typeface="Times New Roman"/>
                <a:cs typeface="Times New Roman"/>
              </a:rPr>
              <a:t>Please feel free to email me to request a copy of the PowerPoint presentation and/or the references</a:t>
            </a:r>
            <a:endParaRPr lang="en-US">
              <a:solidFill>
                <a:schemeClr val="bg1"/>
              </a:solidFill>
              <a:latin typeface="Times New Roman"/>
              <a:cs typeface="Times New Roman"/>
            </a:endParaRPr>
          </a:p>
        </p:txBody>
      </p:sp>
      <p:sp>
        <p:nvSpPr>
          <p:cNvPr id="4" name="Rectangle 3">
            <a:extLst>
              <a:ext uri="{FF2B5EF4-FFF2-40B4-BE49-F238E27FC236}">
                <a16:creationId xmlns:a16="http://schemas.microsoft.com/office/drawing/2014/main" id="{1D82917D-8872-4792-9B4C-5C85C2FD1DFA}"/>
              </a:ext>
            </a:extLst>
          </p:cNvPr>
          <p:cNvSpPr/>
          <p:nvPr/>
        </p:nvSpPr>
        <p:spPr>
          <a:xfrm>
            <a:off x="355600" y="4158739"/>
            <a:ext cx="6096000" cy="923330"/>
          </a:xfrm>
          <a:prstGeom prst="rect">
            <a:avLst/>
          </a:prstGeom>
        </p:spPr>
        <p:txBody>
          <a:bodyPr>
            <a:spAutoFit/>
          </a:bodyPr>
          <a:lstStyle/>
          <a:p>
            <a:r>
              <a:rPr lang="en-US" dirty="0">
                <a:solidFill>
                  <a:srgbClr val="0C2340"/>
                </a:solidFill>
              </a:rPr>
              <a:t>Chad Cumber</a:t>
            </a:r>
          </a:p>
          <a:p>
            <a:r>
              <a:rPr lang="en-US" dirty="0">
                <a:solidFill>
                  <a:srgbClr val="0C2340"/>
                </a:solidFill>
              </a:rPr>
              <a:t>Assistant Director</a:t>
            </a:r>
          </a:p>
          <a:p>
            <a:r>
              <a:rPr lang="en-US" dirty="0">
                <a:solidFill>
                  <a:srgbClr val="0C2340"/>
                </a:solidFill>
              </a:rPr>
              <a:t>Brunswick Interagency Program, Brunswick Community College</a:t>
            </a:r>
          </a:p>
        </p:txBody>
      </p:sp>
      <p:sp>
        <p:nvSpPr>
          <p:cNvPr id="5" name="Rectangle 4">
            <a:extLst>
              <a:ext uri="{FF2B5EF4-FFF2-40B4-BE49-F238E27FC236}">
                <a16:creationId xmlns:a16="http://schemas.microsoft.com/office/drawing/2014/main" id="{3718A8F1-BF56-40B8-91DA-5D03FAD6C879}"/>
              </a:ext>
            </a:extLst>
          </p:cNvPr>
          <p:cNvSpPr/>
          <p:nvPr/>
        </p:nvSpPr>
        <p:spPr>
          <a:xfrm>
            <a:off x="351473" y="5183201"/>
            <a:ext cx="6495496" cy="769441"/>
          </a:xfrm>
          <a:prstGeom prst="rect">
            <a:avLst/>
          </a:prstGeom>
        </p:spPr>
        <p:txBody>
          <a:bodyPr wrap="none">
            <a:spAutoFit/>
          </a:bodyPr>
          <a:lstStyle/>
          <a:p>
            <a:r>
              <a:rPr lang="en-US" sz="4400" dirty="0">
                <a:solidFill>
                  <a:srgbClr val="0C2340"/>
                </a:solidFill>
                <a:latin typeface="Times New Roman" panose="02020603050405020304" pitchFamily="18" charset="0"/>
                <a:cs typeface="Times New Roman" panose="02020603050405020304" pitchFamily="18" charset="0"/>
              </a:rPr>
              <a:t>cumberc@brunswickcc.edu</a:t>
            </a:r>
          </a:p>
        </p:txBody>
      </p:sp>
    </p:spTree>
    <p:extLst>
      <p:ext uri="{BB962C8B-B14F-4D97-AF65-F5344CB8AC3E}">
        <p14:creationId xmlns:p14="http://schemas.microsoft.com/office/powerpoint/2010/main" val="243252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21DF-B6B2-4C40-819E-F3C9BCBEB332}"/>
              </a:ext>
            </a:extLst>
          </p:cNvPr>
          <p:cNvSpPr>
            <a:spLocks noGrp="1"/>
          </p:cNvSpPr>
          <p:nvPr>
            <p:ph type="title"/>
          </p:nvPr>
        </p:nvSpPr>
        <p:spPr>
          <a:xfrm>
            <a:off x="838200" y="365125"/>
            <a:ext cx="8423246" cy="1325563"/>
          </a:xfrm>
        </p:spPr>
        <p:txBody>
          <a:bodyPr>
            <a:normAutofit/>
          </a:bodyPr>
          <a:lstStyle/>
          <a:p>
            <a:pPr algn="ctr"/>
            <a:r>
              <a:rPr lang="en-US" dirty="0">
                <a:latin typeface="Times New Roman"/>
                <a:cs typeface="Times New Roman"/>
              </a:rPr>
              <a:t>Brunswick Community College,</a:t>
            </a:r>
            <a:br>
              <a:rPr lang="en-US" dirty="0">
                <a:latin typeface="Times New Roman" panose="02020603050405020304" pitchFamily="18" charset="0"/>
                <a:cs typeface="Times New Roman" panose="02020603050405020304" pitchFamily="18" charset="0"/>
              </a:rPr>
            </a:br>
            <a:r>
              <a:rPr lang="en-US" dirty="0">
                <a:latin typeface="Times New Roman"/>
                <a:cs typeface="Times New Roman"/>
              </a:rPr>
              <a:t>Brunswick Interagency Program</a:t>
            </a:r>
          </a:p>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418049-FCDB-4949-9E61-3AE553EAB7E3}"/>
              </a:ext>
            </a:extLst>
          </p:cNvPr>
          <p:cNvSpPr>
            <a:spLocks noGrp="1"/>
          </p:cNvSpPr>
          <p:nvPr>
            <p:ph idx="1"/>
          </p:nvPr>
        </p:nvSpPr>
        <p:spPr>
          <a:xfrm>
            <a:off x="1155619" y="1709938"/>
            <a:ext cx="9337646" cy="4575175"/>
          </a:xfrm>
        </p:spPr>
        <p:txBody>
          <a:bodyPr vert="horz" lIns="91440" tIns="45720" rIns="91440" bIns="45720" rtlCol="0" anchor="t">
            <a:normAutofit/>
          </a:bodyPr>
          <a:lstStyle/>
          <a:p>
            <a:r>
              <a:rPr lang="en-US" dirty="0">
                <a:solidFill>
                  <a:srgbClr val="0C2340"/>
                </a:solidFill>
                <a:latin typeface="Times New Roman"/>
                <a:cs typeface="Times New Roman"/>
              </a:rPr>
              <a:t>BIP Yard Crew</a:t>
            </a:r>
          </a:p>
          <a:p>
            <a:r>
              <a:rPr lang="en-US" dirty="0">
                <a:solidFill>
                  <a:srgbClr val="0C2340"/>
                </a:solidFill>
                <a:latin typeface="Times New Roman"/>
                <a:cs typeface="Times New Roman"/>
              </a:rPr>
              <a:t>BIP Custodial Crew</a:t>
            </a:r>
            <a:endParaRPr lang="en-US" dirty="0">
              <a:solidFill>
                <a:srgbClr val="0C2340"/>
              </a:solidFill>
              <a:latin typeface="Times New Roman" panose="02020603050405020304" pitchFamily="18" charset="0"/>
              <a:cs typeface="Times New Roman" panose="02020603050405020304" pitchFamily="18" charset="0"/>
            </a:endParaRPr>
          </a:p>
          <a:p>
            <a:r>
              <a:rPr lang="en-US" dirty="0">
                <a:solidFill>
                  <a:srgbClr val="0C2340"/>
                </a:solidFill>
                <a:latin typeface="Times New Roman"/>
                <a:cs typeface="Times New Roman"/>
              </a:rPr>
              <a:t>ATMC/Focus Broadband</a:t>
            </a:r>
            <a:endParaRPr lang="en-US" dirty="0">
              <a:solidFill>
                <a:srgbClr val="0C2340"/>
              </a:solidFill>
              <a:latin typeface="Times New Roman" panose="02020603050405020304" pitchFamily="18" charset="0"/>
              <a:cs typeface="Times New Roman" panose="02020603050405020304" pitchFamily="18" charset="0"/>
            </a:endParaRPr>
          </a:p>
          <a:p>
            <a:r>
              <a:rPr lang="en-US" dirty="0">
                <a:solidFill>
                  <a:srgbClr val="0C2340"/>
                </a:solidFill>
                <a:latin typeface="Times New Roman"/>
                <a:cs typeface="Times New Roman"/>
              </a:rPr>
              <a:t>Project Search/Novant</a:t>
            </a:r>
          </a:p>
          <a:p>
            <a:pPr marL="0" indent="0">
              <a:buNone/>
            </a:pPr>
            <a:r>
              <a:rPr lang="en-US" dirty="0">
                <a:solidFill>
                  <a:srgbClr val="0C2340"/>
                </a:solidFill>
                <a:latin typeface="Times New Roman"/>
                <a:cs typeface="Times New Roman"/>
              </a:rPr>
              <a:t>       </a:t>
            </a:r>
            <a:r>
              <a:rPr lang="en-US" u="sng" dirty="0">
                <a:solidFill>
                  <a:srgbClr val="0C2340"/>
                </a:solidFill>
                <a:latin typeface="Times New Roman"/>
                <a:cs typeface="Times New Roman"/>
              </a:rPr>
              <a:t>New Projects</a:t>
            </a:r>
            <a:endParaRPr lang="en-US" u="sng" dirty="0">
              <a:solidFill>
                <a:srgbClr val="0C2340"/>
              </a:solidFill>
              <a:latin typeface="Times New Roman" panose="02020603050405020304" pitchFamily="18" charset="0"/>
              <a:cs typeface="Times New Roman" panose="02020603050405020304" pitchFamily="18" charset="0"/>
            </a:endParaRPr>
          </a:p>
          <a:p>
            <a:pPr marL="0" indent="0">
              <a:buNone/>
            </a:pPr>
            <a:r>
              <a:rPr lang="en-US" dirty="0">
                <a:solidFill>
                  <a:srgbClr val="0C2340"/>
                </a:solidFill>
                <a:latin typeface="Times New Roman"/>
                <a:cs typeface="Times New Roman"/>
              </a:rPr>
              <a:t>Culinary Classes (</a:t>
            </a:r>
            <a:r>
              <a:rPr lang="en-US" dirty="0" err="1">
                <a:solidFill>
                  <a:srgbClr val="0C2340"/>
                </a:solidFill>
                <a:latin typeface="Times New Roman"/>
                <a:cs typeface="Times New Roman"/>
              </a:rPr>
              <a:t>Servesafe</a:t>
            </a:r>
            <a:r>
              <a:rPr lang="en-US" dirty="0">
                <a:solidFill>
                  <a:srgbClr val="0C2340"/>
                </a:solidFill>
                <a:latin typeface="Times New Roman"/>
                <a:cs typeface="Times New Roman"/>
              </a:rPr>
              <a:t>)</a:t>
            </a:r>
            <a:endParaRPr lang="en-US" dirty="0">
              <a:solidFill>
                <a:srgbClr val="0C2340"/>
              </a:solidFill>
              <a:latin typeface="Times New Roman" panose="02020603050405020304" pitchFamily="18" charset="0"/>
              <a:cs typeface="Times New Roman" panose="02020603050405020304" pitchFamily="18" charset="0"/>
            </a:endParaRPr>
          </a:p>
          <a:p>
            <a:pPr marL="0" indent="0">
              <a:buNone/>
            </a:pPr>
            <a:r>
              <a:rPr lang="en-US" dirty="0">
                <a:solidFill>
                  <a:srgbClr val="0C2340"/>
                </a:solidFill>
                <a:latin typeface="Times New Roman"/>
                <a:cs typeface="Times New Roman"/>
              </a:rPr>
              <a:t>Cosmetology Classes (Hair Shampooer &amp; Prep)</a:t>
            </a:r>
            <a:endParaRPr lang="en-US" dirty="0">
              <a:solidFill>
                <a:srgbClr val="0C2340"/>
              </a:solidFill>
              <a:latin typeface="Times New Roman" panose="02020603050405020304" pitchFamily="18" charset="0"/>
              <a:cs typeface="Times New Roman" panose="02020603050405020304" pitchFamily="18" charset="0"/>
            </a:endParaRPr>
          </a:p>
          <a:p>
            <a:pPr marL="0" indent="0">
              <a:buNone/>
            </a:pPr>
            <a:r>
              <a:rPr lang="en-US" dirty="0">
                <a:solidFill>
                  <a:srgbClr val="0C2340"/>
                </a:solidFill>
                <a:latin typeface="Times New Roman"/>
                <a:cs typeface="Times New Roman"/>
              </a:rPr>
              <a:t>Coffee Shop (New Adventure)</a:t>
            </a:r>
            <a:endParaRPr lang="en-US" dirty="0">
              <a:solidFill>
                <a:srgbClr val="0C2340"/>
              </a:solidFill>
              <a:latin typeface="Times New Roman" panose="02020603050405020304" pitchFamily="18" charset="0"/>
              <a:cs typeface="Times New Roman" panose="02020603050405020304" pitchFamily="18" charset="0"/>
            </a:endParaRPr>
          </a:p>
          <a:p>
            <a:pPr marL="0" indent="0">
              <a:buNone/>
            </a:pPr>
            <a:endParaRPr lang="en-US" dirty="0">
              <a:solidFill>
                <a:srgbClr val="0C2340"/>
              </a:solidFill>
              <a:latin typeface="Times New Roman" panose="02020603050405020304" pitchFamily="18" charset="0"/>
              <a:cs typeface="Times New Roman" panose="02020603050405020304" pitchFamily="18" charset="0"/>
            </a:endParaRPr>
          </a:p>
          <a:p>
            <a:pPr marL="0" indent="0">
              <a:buNone/>
            </a:pPr>
            <a:endParaRPr lang="en-US" dirty="0">
              <a:solidFill>
                <a:srgbClr val="0C234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3745A3D-BE4D-4BD3-AF06-DFFABDB80451}"/>
              </a:ext>
            </a:extLst>
          </p:cNvPr>
          <p:cNvSpPr/>
          <p:nvPr/>
        </p:nvSpPr>
        <p:spPr>
          <a:xfrm>
            <a:off x="1490132" y="2332987"/>
            <a:ext cx="7992533" cy="523220"/>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800" dirty="0">
              <a:solidFill>
                <a:srgbClr val="0C23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59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21DF-B6B2-4C40-819E-F3C9BCBEB332}"/>
              </a:ext>
            </a:extLst>
          </p:cNvPr>
          <p:cNvSpPr>
            <a:spLocks noGrp="1"/>
          </p:cNvSpPr>
          <p:nvPr>
            <p:ph type="title"/>
          </p:nvPr>
        </p:nvSpPr>
        <p:spPr>
          <a:xfrm>
            <a:off x="838200" y="365125"/>
            <a:ext cx="8423246" cy="1325563"/>
          </a:xfrm>
        </p:spPr>
        <p:txBody>
          <a:bodyPr>
            <a:normAutofit/>
          </a:bodyPr>
          <a:lstStyle/>
          <a:p>
            <a:pPr algn="ctr"/>
            <a:r>
              <a:rPr lang="en-US" dirty="0">
                <a:latin typeface="Times New Roman"/>
                <a:cs typeface="Times New Roman"/>
              </a:rPr>
              <a:t>Brunswick Community College,</a:t>
            </a:r>
            <a:br>
              <a:rPr lang="en-US" dirty="0">
                <a:latin typeface="Times New Roman" panose="02020603050405020304" pitchFamily="18" charset="0"/>
                <a:cs typeface="Times New Roman" panose="02020603050405020304" pitchFamily="18" charset="0"/>
              </a:rPr>
            </a:br>
            <a:r>
              <a:rPr lang="en-US" dirty="0">
                <a:latin typeface="Times New Roman"/>
                <a:cs typeface="Times New Roman"/>
              </a:rPr>
              <a:t>Brunswick Interagency Program</a:t>
            </a:r>
          </a:p>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418049-FCDB-4949-9E61-3AE553EAB7E3}"/>
              </a:ext>
            </a:extLst>
          </p:cNvPr>
          <p:cNvSpPr>
            <a:spLocks noGrp="1"/>
          </p:cNvSpPr>
          <p:nvPr>
            <p:ph idx="1"/>
          </p:nvPr>
        </p:nvSpPr>
        <p:spPr>
          <a:xfrm>
            <a:off x="1126864" y="2112504"/>
            <a:ext cx="9337646" cy="4575175"/>
          </a:xfrm>
        </p:spPr>
        <p:txBody>
          <a:bodyPr vert="horz" lIns="91440" tIns="45720" rIns="91440" bIns="45720" rtlCol="0" anchor="t">
            <a:normAutofit/>
          </a:bodyPr>
          <a:lstStyle/>
          <a:p>
            <a:r>
              <a:rPr lang="en-US" dirty="0">
                <a:solidFill>
                  <a:srgbClr val="0C2340"/>
                </a:solidFill>
                <a:latin typeface="Times New Roman"/>
                <a:cs typeface="Times New Roman"/>
              </a:rPr>
              <a:t>Two Technology Classes (A&amp;B)</a:t>
            </a:r>
            <a:endParaRPr lang="en-US" dirty="0">
              <a:solidFill>
                <a:srgbClr val="0C2340"/>
              </a:solidFill>
              <a:latin typeface="Times New Roman" panose="02020603050405020304" pitchFamily="18" charset="0"/>
              <a:cs typeface="Times New Roman" panose="02020603050405020304" pitchFamily="18" charset="0"/>
            </a:endParaRPr>
          </a:p>
          <a:p>
            <a:r>
              <a:rPr lang="en-US" dirty="0">
                <a:solidFill>
                  <a:srgbClr val="0C2340"/>
                </a:solidFill>
                <a:latin typeface="Times New Roman"/>
                <a:cs typeface="Times New Roman"/>
              </a:rPr>
              <a:t>A Class-Entry-level computer basics </a:t>
            </a:r>
            <a:endParaRPr lang="en-US" dirty="0">
              <a:solidFill>
                <a:srgbClr val="0C2340"/>
              </a:solidFill>
              <a:latin typeface="Times New Roman" panose="02020603050405020304" pitchFamily="18" charset="0"/>
              <a:cs typeface="Times New Roman" panose="02020603050405020304" pitchFamily="18" charset="0"/>
            </a:endParaRPr>
          </a:p>
          <a:p>
            <a:r>
              <a:rPr lang="en-US" dirty="0">
                <a:solidFill>
                  <a:srgbClr val="0C2340"/>
                </a:solidFill>
                <a:latin typeface="Times New Roman"/>
                <a:cs typeface="Times New Roman"/>
              </a:rPr>
              <a:t>B Class- Resume building, soft skills and online job searches</a:t>
            </a:r>
            <a:endParaRPr lang="en-US" dirty="0">
              <a:solidFill>
                <a:srgbClr val="0C2340"/>
              </a:solidFill>
              <a:latin typeface="Times New Roman" panose="02020603050405020304" pitchFamily="18" charset="0"/>
              <a:cs typeface="Times New Roman" panose="02020603050405020304" pitchFamily="18" charset="0"/>
            </a:endParaRPr>
          </a:p>
          <a:p>
            <a:r>
              <a:rPr lang="en-US" dirty="0">
                <a:solidFill>
                  <a:srgbClr val="0C2340"/>
                </a:solidFill>
                <a:latin typeface="Times New Roman"/>
                <a:cs typeface="Times New Roman"/>
              </a:rPr>
              <a:t>PowerPoints </a:t>
            </a:r>
            <a:endParaRPr lang="en-US" dirty="0">
              <a:solidFill>
                <a:srgbClr val="0C2340"/>
              </a:solidFill>
              <a:latin typeface="Times New Roman" panose="02020603050405020304" pitchFamily="18" charset="0"/>
              <a:cs typeface="Times New Roman" panose="02020603050405020304" pitchFamily="18" charset="0"/>
            </a:endParaRPr>
          </a:p>
          <a:p>
            <a:r>
              <a:rPr lang="en-US" dirty="0">
                <a:solidFill>
                  <a:srgbClr val="0C2340"/>
                </a:solidFill>
                <a:latin typeface="Times New Roman"/>
                <a:cs typeface="Times New Roman"/>
              </a:rPr>
              <a:t>Other digital </a:t>
            </a:r>
            <a:r>
              <a:rPr lang="en-US" dirty="0" err="1">
                <a:solidFill>
                  <a:srgbClr val="0C2340"/>
                </a:solidFill>
                <a:latin typeface="Times New Roman"/>
                <a:cs typeface="Times New Roman"/>
              </a:rPr>
              <a:t>techology</a:t>
            </a:r>
          </a:p>
          <a:p>
            <a:endParaRPr lang="en-US" dirty="0">
              <a:solidFill>
                <a:srgbClr val="0C2340"/>
              </a:solidFill>
              <a:latin typeface="Times New Roman" panose="02020603050405020304" pitchFamily="18" charset="0"/>
              <a:cs typeface="Times New Roman" panose="02020603050405020304" pitchFamily="18" charset="0"/>
            </a:endParaRPr>
          </a:p>
          <a:p>
            <a:pPr marL="0" indent="0">
              <a:buNone/>
            </a:pPr>
            <a:endParaRPr lang="en-US" dirty="0">
              <a:solidFill>
                <a:srgbClr val="0C23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49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21DF-B6B2-4C40-819E-F3C9BCBEB332}"/>
              </a:ext>
            </a:extLst>
          </p:cNvPr>
          <p:cNvSpPr>
            <a:spLocks noGrp="1"/>
          </p:cNvSpPr>
          <p:nvPr>
            <p:ph type="title"/>
          </p:nvPr>
        </p:nvSpPr>
        <p:spPr>
          <a:xfrm>
            <a:off x="838200" y="365125"/>
            <a:ext cx="8423246" cy="1325563"/>
          </a:xfrm>
        </p:spPr>
        <p:txBody>
          <a:bodyPr>
            <a:normAutofit/>
          </a:bodyPr>
          <a:lstStyle/>
          <a:p>
            <a:pPr algn="ctr"/>
            <a:r>
              <a:rPr lang="en-US" dirty="0">
                <a:latin typeface="Times New Roman" panose="02020603050405020304" pitchFamily="18" charset="0"/>
                <a:cs typeface="Times New Roman" panose="02020603050405020304" pitchFamily="18" charset="0"/>
              </a:rPr>
              <a:t>Best Practices For I/DD Programs</a:t>
            </a:r>
          </a:p>
        </p:txBody>
      </p:sp>
      <p:sp>
        <p:nvSpPr>
          <p:cNvPr id="3" name="Content Placeholder 2">
            <a:extLst>
              <a:ext uri="{FF2B5EF4-FFF2-40B4-BE49-F238E27FC236}">
                <a16:creationId xmlns:a16="http://schemas.microsoft.com/office/drawing/2014/main" id="{5D418049-FCDB-4949-9E61-3AE553EAB7E3}"/>
              </a:ext>
            </a:extLst>
          </p:cNvPr>
          <p:cNvSpPr>
            <a:spLocks noGrp="1"/>
          </p:cNvSpPr>
          <p:nvPr>
            <p:ph idx="1"/>
          </p:nvPr>
        </p:nvSpPr>
        <p:spPr>
          <a:xfrm>
            <a:off x="3369732" y="1508655"/>
            <a:ext cx="9337646" cy="4575175"/>
          </a:xfrm>
        </p:spPr>
        <p:txBody>
          <a:bodyPr>
            <a:normAutofit/>
          </a:bodyPr>
          <a:lstStyle/>
          <a:p>
            <a:pPr marL="0" indent="0">
              <a:buNone/>
            </a:pPr>
            <a:r>
              <a:rPr lang="en-US" sz="3600" dirty="0">
                <a:solidFill>
                  <a:srgbClr val="0C2340"/>
                </a:solidFill>
                <a:latin typeface="Times New Roman" panose="02020603050405020304" pitchFamily="18" charset="0"/>
                <a:cs typeface="Times New Roman" panose="02020603050405020304" pitchFamily="18" charset="0"/>
              </a:rPr>
              <a:t>Assistive Technology </a:t>
            </a:r>
          </a:p>
        </p:txBody>
      </p:sp>
      <p:sp>
        <p:nvSpPr>
          <p:cNvPr id="4" name="Rectangle 3">
            <a:extLst>
              <a:ext uri="{FF2B5EF4-FFF2-40B4-BE49-F238E27FC236}">
                <a16:creationId xmlns:a16="http://schemas.microsoft.com/office/drawing/2014/main" id="{03745A3D-BE4D-4BD3-AF06-DFFABDB80451}"/>
              </a:ext>
            </a:extLst>
          </p:cNvPr>
          <p:cNvSpPr/>
          <p:nvPr/>
        </p:nvSpPr>
        <p:spPr>
          <a:xfrm>
            <a:off x="1490132" y="2332987"/>
            <a:ext cx="7992533"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IDD students have unique needs and abilities. </a:t>
            </a:r>
          </a:p>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Many require assistance to ensure their success in an academic and vocational training environment.</a:t>
            </a:r>
          </a:p>
          <a:p>
            <a:pPr marL="457200" indent="-457200">
              <a:buFont typeface="Arial" panose="020B0604020202020204" pitchFamily="34" charset="0"/>
              <a:buChar char="•"/>
            </a:pPr>
            <a:r>
              <a:rPr lang="en-US" sz="2800" dirty="0">
                <a:solidFill>
                  <a:srgbClr val="0C2340"/>
                </a:solidFill>
                <a:latin typeface="Times New Roman" panose="02020603050405020304" pitchFamily="18" charset="0"/>
                <a:cs typeface="Times New Roman" panose="02020603050405020304" pitchFamily="18" charset="0"/>
              </a:rPr>
              <a:t>This presentation will address accessibility tools and practices that should be available without request, and will touch on other, reasonable accommodations that may be necessary for individual students.</a:t>
            </a:r>
          </a:p>
        </p:txBody>
      </p:sp>
    </p:spTree>
    <p:extLst>
      <p:ext uri="{BB962C8B-B14F-4D97-AF65-F5344CB8AC3E}">
        <p14:creationId xmlns:p14="http://schemas.microsoft.com/office/powerpoint/2010/main" val="38473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CE81-6E30-485A-96A8-64756029E541}"/>
              </a:ext>
            </a:extLst>
          </p:cNvPr>
          <p:cNvSpPr>
            <a:spLocks noGrp="1"/>
          </p:cNvSpPr>
          <p:nvPr>
            <p:ph type="title"/>
          </p:nvPr>
        </p:nvSpPr>
        <p:spPr>
          <a:xfrm>
            <a:off x="931334" y="1116825"/>
            <a:ext cx="9513815" cy="1606798"/>
          </a:xfrm>
        </p:spPr>
        <p:txBody>
          <a:bodyPr>
            <a:normAutofit/>
          </a:bodyPr>
          <a:lstStyle/>
          <a:p>
            <a:pPr algn="ctr"/>
            <a:r>
              <a:rPr lang="en-US" sz="3600" dirty="0">
                <a:solidFill>
                  <a:srgbClr val="0C2340"/>
                </a:solidFill>
                <a:latin typeface="Times New Roman" panose="02020603050405020304" pitchFamily="18" charset="0"/>
                <a:cs typeface="Times New Roman" panose="02020603050405020304" pitchFamily="18" charset="0"/>
              </a:rPr>
              <a:t>Preparing for Student Needs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141D0B-E4D4-4127-BB5B-64C7B476229F}"/>
              </a:ext>
            </a:extLst>
          </p:cNvPr>
          <p:cNvSpPr>
            <a:spLocks noGrp="1"/>
          </p:cNvSpPr>
          <p:nvPr>
            <p:ph idx="1"/>
          </p:nvPr>
        </p:nvSpPr>
        <p:spPr>
          <a:xfrm>
            <a:off x="1467724" y="1841497"/>
            <a:ext cx="9256552" cy="4575175"/>
          </a:xfrm>
        </p:spPr>
        <p:txBody>
          <a:bodyPr>
            <a:normAutofit/>
          </a:bodyPr>
          <a:lstStyle/>
          <a:p>
            <a:pPr marL="0" indent="0">
              <a:buNone/>
            </a:pPr>
            <a:r>
              <a:rPr lang="en-US" sz="2200" dirty="0">
                <a:solidFill>
                  <a:schemeClr val="bg1"/>
                </a:solidFill>
                <a:latin typeface="Times New Roman" panose="02020603050405020304" pitchFamily="18" charset="0"/>
                <a:cs typeface="Times New Roman" panose="02020603050405020304" pitchFamily="18" charset="0"/>
              </a:rPr>
              <a:t>					</a:t>
            </a:r>
          </a:p>
          <a:p>
            <a:r>
              <a:rPr lang="en-US" dirty="0">
                <a:solidFill>
                  <a:schemeClr val="bg1"/>
                </a:solidFill>
                <a:latin typeface="Times New Roman" panose="02020603050405020304" pitchFamily="18" charset="0"/>
                <a:cs typeface="Times New Roman" panose="02020603050405020304" pitchFamily="18" charset="0"/>
              </a:rPr>
              <a:t>Basic software and assistive devices should be included as the IDD student area is prepared for students.</a:t>
            </a:r>
          </a:p>
          <a:p>
            <a:r>
              <a:rPr lang="en-US" dirty="0">
                <a:solidFill>
                  <a:schemeClr val="bg1"/>
                </a:solidFill>
                <a:latin typeface="Times New Roman" panose="02020603050405020304" pitchFamily="18" charset="0"/>
                <a:cs typeface="Times New Roman" panose="02020603050405020304" pitchFamily="18" charset="0"/>
              </a:rPr>
              <a:t>Along with the availability of these items, staff should also be trained in their use. </a:t>
            </a:r>
          </a:p>
          <a:p>
            <a:r>
              <a:rPr lang="en-US" dirty="0">
                <a:solidFill>
                  <a:schemeClr val="bg1"/>
                </a:solidFill>
                <a:latin typeface="Times New Roman" panose="02020603050405020304" pitchFamily="18" charset="0"/>
                <a:cs typeface="Times New Roman" panose="02020603050405020304" pitchFamily="18" charset="0"/>
              </a:rPr>
              <a:t>The initial quantity of each item will be determined by the size of your student body and may vary as student needs become apparent</a:t>
            </a:r>
            <a:r>
              <a:rPr lang="en-US" sz="2200" dirty="0">
                <a:solidFill>
                  <a:schemeClr val="bg1"/>
                </a:solidFill>
                <a:latin typeface="Times New Roman" panose="02020603050405020304" pitchFamily="18" charset="0"/>
                <a:cs typeface="Times New Roman" panose="02020603050405020304" pitchFamily="18" charset="0"/>
              </a:rPr>
              <a:t>. </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36CE591-8DE0-47D2-9476-6CDF2AFB8A32}"/>
              </a:ext>
            </a:extLst>
          </p:cNvPr>
          <p:cNvSpPr/>
          <p:nvPr/>
        </p:nvSpPr>
        <p:spPr>
          <a:xfrm>
            <a:off x="1663760" y="533401"/>
            <a:ext cx="7864717" cy="769441"/>
          </a:xfrm>
          <a:prstGeom prst="rect">
            <a:avLst/>
          </a:prstGeom>
        </p:spPr>
        <p:txBody>
          <a:bodyPr wrap="none">
            <a:spAutoFit/>
          </a:bodyPr>
          <a:lstStyle/>
          <a:p>
            <a:r>
              <a:rPr lang="en-US" sz="4400" dirty="0">
                <a:solidFill>
                  <a:srgbClr val="0C2340"/>
                </a:solidFill>
              </a:rPr>
              <a:t>Best Practices For I/DD Programs</a:t>
            </a:r>
          </a:p>
        </p:txBody>
      </p:sp>
    </p:spTree>
    <p:extLst>
      <p:ext uri="{BB962C8B-B14F-4D97-AF65-F5344CB8AC3E}">
        <p14:creationId xmlns:p14="http://schemas.microsoft.com/office/powerpoint/2010/main" val="103761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8FE5-0358-4497-9530-7BB086DFCFFD}"/>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Preparing for Student Needs</a:t>
            </a:r>
          </a:p>
        </p:txBody>
      </p:sp>
      <p:sp>
        <p:nvSpPr>
          <p:cNvPr id="3" name="Content Placeholder 2">
            <a:extLst>
              <a:ext uri="{FF2B5EF4-FFF2-40B4-BE49-F238E27FC236}">
                <a16:creationId xmlns:a16="http://schemas.microsoft.com/office/drawing/2014/main" id="{5FFF1254-CB3E-45D0-9288-A677411464E9}"/>
              </a:ext>
            </a:extLst>
          </p:cNvPr>
          <p:cNvSpPr>
            <a:spLocks noGrp="1"/>
          </p:cNvSpPr>
          <p:nvPr>
            <p:ph idx="1"/>
          </p:nvPr>
        </p:nvSpPr>
        <p:spPr>
          <a:xfrm>
            <a:off x="1389426" y="1825624"/>
            <a:ext cx="9413147"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Regardless of the size of the program, at least one of each tool described in the next section should be available.</a:t>
            </a:r>
          </a:p>
          <a:p>
            <a:r>
              <a:rPr lang="en-US" dirty="0">
                <a:solidFill>
                  <a:schemeClr val="bg1"/>
                </a:solidFill>
                <a:latin typeface="Times New Roman" panose="02020603050405020304" pitchFamily="18" charset="0"/>
                <a:cs typeface="Times New Roman" panose="02020603050405020304" pitchFamily="18" charset="0"/>
              </a:rPr>
              <a:t>Strongly consider installing multiples of some items, as many students will have some manual dexterity or eye/hand coordination needs.</a:t>
            </a:r>
          </a:p>
          <a:p>
            <a:r>
              <a:rPr lang="en-US" dirty="0">
                <a:solidFill>
                  <a:schemeClr val="bg1"/>
                </a:solidFill>
                <a:latin typeface="Times New Roman" panose="02020603050405020304" pitchFamily="18" charset="0"/>
                <a:cs typeface="Times New Roman" panose="02020603050405020304" pitchFamily="18" charset="0"/>
              </a:rPr>
              <a:t>Even for those without these needs, accessibility modifications will provide an ease of use and therefore remove barriers to learning. </a:t>
            </a: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23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812A-EE34-4BF6-926C-E2A6CD5378CF}"/>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Assess Student Needs</a:t>
            </a:r>
          </a:p>
        </p:txBody>
      </p:sp>
      <p:sp>
        <p:nvSpPr>
          <p:cNvPr id="3" name="Content Placeholder 2">
            <a:extLst>
              <a:ext uri="{FF2B5EF4-FFF2-40B4-BE49-F238E27FC236}">
                <a16:creationId xmlns:a16="http://schemas.microsoft.com/office/drawing/2014/main" id="{EC39D352-560A-4787-A589-FE4DE4CA1DC7}"/>
              </a:ext>
            </a:extLst>
          </p:cNvPr>
          <p:cNvSpPr>
            <a:spLocks noGrp="1"/>
          </p:cNvSpPr>
          <p:nvPr>
            <p:ph idx="1"/>
          </p:nvPr>
        </p:nvSpPr>
        <p:spPr>
          <a:xfrm>
            <a:off x="1295400" y="1825624"/>
            <a:ext cx="10515600" cy="457517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A conversation addressing technological needs should be included in each student’s intake process.  A review of the student’s high school IEP and other documents can provide a starting point for this discussion.  At a minimum, areas such as dexterity, dyslexia, low-vision, color-blindness, and low-hearing should be discussed. </a:t>
            </a:r>
          </a:p>
          <a:p>
            <a:r>
              <a:rPr lang="en-US" dirty="0">
                <a:solidFill>
                  <a:schemeClr val="bg1"/>
                </a:solidFill>
                <a:latin typeface="Times New Roman" panose="02020603050405020304" pitchFamily="18" charset="0"/>
                <a:cs typeface="Times New Roman" panose="02020603050405020304" pitchFamily="18" charset="0"/>
              </a:rPr>
              <a:t>If a student has specific needs not addressed through the standard accessibility tools available in the program, outside agencies such as Vocational Rehabilitation, can be included in the discussion. </a:t>
            </a: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78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2092-C037-4E0A-BEA1-B8BCA0450EAF}"/>
              </a:ext>
            </a:extLst>
          </p:cNvPr>
          <p:cNvSpPr>
            <a:spLocks noGrp="1"/>
          </p:cNvSpPr>
          <p:nvPr>
            <p:ph type="title"/>
          </p:nvPr>
        </p:nvSpPr>
        <p:spPr>
          <a:xfrm>
            <a:off x="321733" y="365125"/>
            <a:ext cx="11870267" cy="1325563"/>
          </a:xfrm>
        </p:spPr>
        <p:txBody>
          <a:bodyPr>
            <a:normAutofit/>
          </a:bodyPr>
          <a:lstStyle/>
          <a:p>
            <a:pPr algn="ctr"/>
            <a:r>
              <a:rPr lang="en-US" dirty="0">
                <a:latin typeface="Times New Roman" panose="02020603050405020304" pitchFamily="18" charset="0"/>
                <a:cs typeface="Times New Roman" panose="02020603050405020304" pitchFamily="18" charset="0"/>
              </a:rPr>
              <a:t>Basic Technology Needs and Existing Technologies </a:t>
            </a:r>
          </a:p>
        </p:txBody>
      </p:sp>
      <p:sp>
        <p:nvSpPr>
          <p:cNvPr id="3" name="Content Placeholder 2">
            <a:extLst>
              <a:ext uri="{FF2B5EF4-FFF2-40B4-BE49-F238E27FC236}">
                <a16:creationId xmlns:a16="http://schemas.microsoft.com/office/drawing/2014/main" id="{F2C524AA-F2DA-4178-A087-3EC7A16F6307}"/>
              </a:ext>
            </a:extLst>
          </p:cNvPr>
          <p:cNvSpPr>
            <a:spLocks noGrp="1"/>
          </p:cNvSpPr>
          <p:nvPr>
            <p:ph idx="1"/>
          </p:nvPr>
        </p:nvSpPr>
        <p:spPr>
          <a:xfrm>
            <a:off x="1286933" y="2039218"/>
            <a:ext cx="10515600" cy="4555221"/>
          </a:xfrm>
        </p:spPr>
        <p:txBody>
          <a:bodyPr>
            <a:normAutofit/>
          </a:bodyPr>
          <a:lstStyle/>
          <a:p>
            <a:r>
              <a:rPr lang="en-US" dirty="0">
                <a:solidFill>
                  <a:srgbClr val="0C2340"/>
                </a:solidFill>
                <a:latin typeface="Times New Roman" panose="02020603050405020304" pitchFamily="18" charset="0"/>
                <a:cs typeface="Times New Roman" panose="02020603050405020304" pitchFamily="18" charset="0"/>
              </a:rPr>
              <a:t>The goal of the technologies listed are to provide support for the typical needs generally found within the IDD population.</a:t>
            </a:r>
          </a:p>
          <a:p>
            <a:r>
              <a:rPr lang="en-US" dirty="0">
                <a:solidFill>
                  <a:srgbClr val="0C2340"/>
                </a:solidFill>
                <a:latin typeface="Times New Roman" panose="02020603050405020304" pitchFamily="18" charset="0"/>
                <a:cs typeface="Times New Roman" panose="02020603050405020304" pitchFamily="18" charset="0"/>
              </a:rPr>
              <a:t>While no list (or program) can anticipate all the needs students will have, the following should address the basic needs of most students.</a:t>
            </a:r>
          </a:p>
          <a:p>
            <a:r>
              <a:rPr lang="en-US" dirty="0">
                <a:solidFill>
                  <a:srgbClr val="0C2340"/>
                </a:solidFill>
                <a:latin typeface="Times New Roman" panose="02020603050405020304" pitchFamily="18" charset="0"/>
                <a:cs typeface="Times New Roman" panose="02020603050405020304" pitchFamily="18" charset="0"/>
              </a:rPr>
              <a:t>Most items will need to be purchased; others have free versions or are included within an operating system, etc.</a:t>
            </a:r>
          </a:p>
          <a:p>
            <a:pPr marL="0" indent="0">
              <a:buNone/>
            </a:pPr>
            <a:endParaRPr lang="en-US" dirty="0"/>
          </a:p>
        </p:txBody>
      </p:sp>
    </p:spTree>
    <p:extLst>
      <p:ext uri="{BB962C8B-B14F-4D97-AF65-F5344CB8AC3E}">
        <p14:creationId xmlns:p14="http://schemas.microsoft.com/office/powerpoint/2010/main" val="721148510"/>
      </p:ext>
    </p:extLst>
  </p:cSld>
  <p:clrMapOvr>
    <a:masterClrMapping/>
  </p:clrMapOvr>
</p:sld>
</file>

<file path=ppt/theme/theme1.xml><?xml version="1.0" encoding="utf-8"?>
<a:theme xmlns:a="http://schemas.openxmlformats.org/drawingml/2006/main" name="Office Theme">
  <a:themeElements>
    <a:clrScheme name="BCC colors">
      <a:dk1>
        <a:srgbClr val="0C2340"/>
      </a:dk1>
      <a:lt1>
        <a:srgbClr val="FFFFFF"/>
      </a:lt1>
      <a:dk2>
        <a:srgbClr val="44546A"/>
      </a:dk2>
      <a:lt2>
        <a:srgbClr val="E7E6E6"/>
      </a:lt2>
      <a:accent1>
        <a:srgbClr val="006BA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C presentation template" id="{324BAF7E-C8F7-E546-9040-685C0D4368C3}" vid="{2DF9C4DA-1187-B049-BA8F-A3ADADCFF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E15F494A107443B2F64153566396D4" ma:contentTypeVersion="12" ma:contentTypeDescription="Create a new document." ma:contentTypeScope="" ma:versionID="90b220b7dfb6ba89c377bf2cde2073ae">
  <xsd:schema xmlns:xsd="http://www.w3.org/2001/XMLSchema" xmlns:xs="http://www.w3.org/2001/XMLSchema" xmlns:p="http://schemas.microsoft.com/office/2006/metadata/properties" xmlns:ns3="08d1b606-26a4-43fa-afd0-2216b4e3db44" targetNamespace="http://schemas.microsoft.com/office/2006/metadata/properties" ma:root="true" ma:fieldsID="2dd6950dffe7ee42d1930e3df28fd4dc" ns3:_="">
    <xsd:import namespace="08d1b606-26a4-43fa-afd0-2216b4e3db4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1b606-26a4-43fa-afd0-2216b4e3d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8d1b606-26a4-43fa-afd0-2216b4e3db44" xsi:nil="true"/>
  </documentManagement>
</p:properties>
</file>

<file path=customXml/itemProps1.xml><?xml version="1.0" encoding="utf-8"?>
<ds:datastoreItem xmlns:ds="http://schemas.openxmlformats.org/officeDocument/2006/customXml" ds:itemID="{B64A4191-1BC2-43DA-9981-817CB5D9045E}">
  <ds:schemaRefs>
    <ds:schemaRef ds:uri="http://schemas.microsoft.com/sharepoint/v3/contenttype/forms"/>
  </ds:schemaRefs>
</ds:datastoreItem>
</file>

<file path=customXml/itemProps2.xml><?xml version="1.0" encoding="utf-8"?>
<ds:datastoreItem xmlns:ds="http://schemas.openxmlformats.org/officeDocument/2006/customXml" ds:itemID="{5E4226AE-03A2-4C6E-83CE-141A91DE6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1b606-26a4-43fa-afd0-2216b4e3d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BC7FCE-6293-4832-88C4-5B459EB2E9FC}">
  <ds:schemaRef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08d1b606-26a4-43fa-afd0-2216b4e3db44"/>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BCC presentation template</Template>
  <TotalTime>5095</TotalTime>
  <Words>1457</Words>
  <Application>Microsoft Office PowerPoint</Application>
  <PresentationFormat>Widescreen</PresentationFormat>
  <Paragraphs>103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Barlow</vt:lpstr>
      <vt:lpstr>Barlow Medium</vt:lpstr>
      <vt:lpstr>Calibri</vt:lpstr>
      <vt:lpstr>Times New Roman</vt:lpstr>
      <vt:lpstr>Office Theme</vt:lpstr>
      <vt:lpstr>Chad Cumber Brunswick Interagency Program </vt:lpstr>
      <vt:lpstr>Brunswick Community College Mission  </vt:lpstr>
      <vt:lpstr>Brunswick Community College, Brunswick Interagency Program </vt:lpstr>
      <vt:lpstr>Brunswick Community College, Brunswick Interagency Program </vt:lpstr>
      <vt:lpstr>Best Practices For I/DD Programs</vt:lpstr>
      <vt:lpstr>Preparing for Student Needs  </vt:lpstr>
      <vt:lpstr>Preparing for Student Needs</vt:lpstr>
      <vt:lpstr>Assess Student Needs</vt:lpstr>
      <vt:lpstr>Basic Technology Needs and Existing Technologies </vt:lpstr>
      <vt:lpstr>Basic Technology Needs and Existing Technologies </vt:lpstr>
      <vt:lpstr>Visual Accessibility </vt:lpstr>
      <vt:lpstr>Visual Accessibility </vt:lpstr>
      <vt:lpstr>Visual Accessibility </vt:lpstr>
      <vt:lpstr>Visual Accessibility </vt:lpstr>
      <vt:lpstr>Visual Accessibility </vt:lpstr>
      <vt:lpstr>Spatial/Dexterity Accessibility  </vt:lpstr>
      <vt:lpstr>Spatial/Dexterity Accessibility  </vt:lpstr>
      <vt:lpstr>Spatial/Dexterity Accessibility  </vt:lpstr>
      <vt:lpstr> Audio Needs  </vt:lpstr>
      <vt:lpstr> Learning Disabilities   </vt:lpstr>
      <vt:lpstr> Software – Increase Technology Skills and Comfort Levels     </vt:lpstr>
      <vt:lpstr> Funding Sources    </vt:lpstr>
      <vt:lpstr>  Professional Development    </vt:lpstr>
      <vt:lpstr>  ASSISTIVE TECHNOLOGIES RESOURCE PAGE     </vt:lpstr>
      <vt:lpstr>  ASSISTIVE TECHNOLOGIES RESOURCE PAGE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 G. Bland</dc:creator>
  <cp:lastModifiedBy>Chad A Cumber</cp:lastModifiedBy>
  <cp:revision>205</cp:revision>
  <cp:lastPrinted>2022-06-06T18:53:58Z</cp:lastPrinted>
  <dcterms:created xsi:type="dcterms:W3CDTF">2022-06-03T15:44:31Z</dcterms:created>
  <dcterms:modified xsi:type="dcterms:W3CDTF">2023-06-06T16:20:12Z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0x0101009BE15F494A107443B2F64153566396D4</vt:lpwstr>
  </property>
</Properties>
</file>