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 id="2147483662" r:id="rId6"/>
    <p:sldMasterId id="2147483664" r:id="rId7"/>
  </p:sldMasterIdLst>
  <p:notesMasterIdLst>
    <p:notesMasterId r:id="rId30"/>
  </p:notesMasterIdLst>
  <p:sldIdLst>
    <p:sldId id="256" r:id="rId8"/>
    <p:sldId id="271" r:id="rId9"/>
    <p:sldId id="266" r:id="rId10"/>
    <p:sldId id="281" r:id="rId11"/>
    <p:sldId id="283" r:id="rId12"/>
    <p:sldId id="284" r:id="rId13"/>
    <p:sldId id="279" r:id="rId14"/>
    <p:sldId id="273" r:id="rId15"/>
    <p:sldId id="290" r:id="rId16"/>
    <p:sldId id="272" r:id="rId17"/>
    <p:sldId id="262" r:id="rId18"/>
    <p:sldId id="275" r:id="rId19"/>
    <p:sldId id="285" r:id="rId20"/>
    <p:sldId id="276" r:id="rId21"/>
    <p:sldId id="278" r:id="rId22"/>
    <p:sldId id="286" r:id="rId23"/>
    <p:sldId id="288" r:id="rId24"/>
    <p:sldId id="270" r:id="rId25"/>
    <p:sldId id="269" r:id="rId26"/>
    <p:sldId id="267" r:id="rId27"/>
    <p:sldId id="263"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47F943-82E2-4D58-B9EE-098618A5095A}" v="39" dt="2023-03-15T17:52:00.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2" autoAdjust="0"/>
    <p:restoredTop sz="94694"/>
  </p:normalViewPr>
  <p:slideViewPr>
    <p:cSldViewPr snapToGrid="0" snapToObjects="1">
      <p:cViewPr varScale="1">
        <p:scale>
          <a:sx n="108" d="100"/>
          <a:sy n="108" d="100"/>
        </p:scale>
        <p:origin x="6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BE1D4-FCC7-4E54-9572-D76FF35ADFAF}" type="datetimeFigureOut">
              <a:rPr lang="en-US" smtClean="0"/>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BCE58-50BF-4C8F-8D2C-D3C75A8CB8BA}" type="slidenum">
              <a:rPr lang="en-US" smtClean="0"/>
              <a:t>‹#›</a:t>
            </a:fld>
            <a:endParaRPr lang="en-US"/>
          </a:p>
        </p:txBody>
      </p:sp>
    </p:spTree>
    <p:extLst>
      <p:ext uri="{BB962C8B-B14F-4D97-AF65-F5344CB8AC3E}">
        <p14:creationId xmlns:p14="http://schemas.microsoft.com/office/powerpoint/2010/main" val="2120878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BCE58-50BF-4C8F-8D2C-D3C75A8CB8BA}" type="slidenum">
              <a:rPr lang="en-US" smtClean="0"/>
              <a:t>11</a:t>
            </a:fld>
            <a:endParaRPr lang="en-US"/>
          </a:p>
        </p:txBody>
      </p:sp>
    </p:spTree>
    <p:extLst>
      <p:ext uri="{BB962C8B-B14F-4D97-AF65-F5344CB8AC3E}">
        <p14:creationId xmlns:p14="http://schemas.microsoft.com/office/powerpoint/2010/main" val="169141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BCE58-50BF-4C8F-8D2C-D3C75A8CB8BA}" type="slidenum">
              <a:rPr lang="en-US" smtClean="0"/>
              <a:t>13</a:t>
            </a:fld>
            <a:endParaRPr lang="en-US"/>
          </a:p>
        </p:txBody>
      </p:sp>
    </p:spTree>
    <p:extLst>
      <p:ext uri="{BB962C8B-B14F-4D97-AF65-F5344CB8AC3E}">
        <p14:creationId xmlns:p14="http://schemas.microsoft.com/office/powerpoint/2010/main" val="1275931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81BA3-FBA7-D24B-9BDC-D08009BB24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37728-99BA-184F-B209-13A61ECE1A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14FDA6-B34F-5042-B640-F63214C81BCC}"/>
              </a:ext>
            </a:extLst>
          </p:cNvPr>
          <p:cNvSpPr>
            <a:spLocks noGrp="1"/>
          </p:cNvSpPr>
          <p:nvPr>
            <p:ph type="dt" sz="half" idx="10"/>
          </p:nvPr>
        </p:nvSpPr>
        <p:spPr/>
        <p:txBody>
          <a:bodyPr/>
          <a:lstStyle/>
          <a:p>
            <a:fld id="{A4DAE7AB-36DD-2449-B72C-A2A9C9DAF4FC}" type="datetimeFigureOut">
              <a:rPr lang="en-US" smtClean="0"/>
              <a:t>3/23/2023</a:t>
            </a:fld>
            <a:endParaRPr lang="en-US"/>
          </a:p>
        </p:txBody>
      </p:sp>
      <p:sp>
        <p:nvSpPr>
          <p:cNvPr id="5" name="Footer Placeholder 4">
            <a:extLst>
              <a:ext uri="{FF2B5EF4-FFF2-40B4-BE49-F238E27FC236}">
                <a16:creationId xmlns:a16="http://schemas.microsoft.com/office/drawing/2014/main" id="{19D2A024-9DAB-5049-9971-E83B4AD03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52DD3-7B16-B148-81A8-2688B28FBEFF}"/>
              </a:ext>
            </a:extLst>
          </p:cNvPr>
          <p:cNvSpPr>
            <a:spLocks noGrp="1"/>
          </p:cNvSpPr>
          <p:nvPr>
            <p:ph type="sldNum" sz="quarter" idx="12"/>
          </p:nvPr>
        </p:nvSpPr>
        <p:spPr/>
        <p:txBody>
          <a:bodyPr/>
          <a:lstStyle/>
          <a:p>
            <a:fld id="{00D3C9D5-AC69-8340-8178-B9CBC77F4C9D}" type="slidenum">
              <a:rPr lang="en-US" smtClean="0"/>
              <a:t>‹#›</a:t>
            </a:fld>
            <a:endParaRPr lang="en-US"/>
          </a:p>
        </p:txBody>
      </p:sp>
    </p:spTree>
    <p:extLst>
      <p:ext uri="{BB962C8B-B14F-4D97-AF65-F5344CB8AC3E}">
        <p14:creationId xmlns:p14="http://schemas.microsoft.com/office/powerpoint/2010/main" val="3559483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C3279-1A54-6A42-B140-64960129B5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366303-2557-CB48-857D-0CC5D691BE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DACD6B-B25C-EF48-B3B6-E46133EE3767}"/>
              </a:ext>
            </a:extLst>
          </p:cNvPr>
          <p:cNvSpPr>
            <a:spLocks noGrp="1"/>
          </p:cNvSpPr>
          <p:nvPr>
            <p:ph type="dt" sz="half" idx="10"/>
          </p:nvPr>
        </p:nvSpPr>
        <p:spPr/>
        <p:txBody>
          <a:bodyPr/>
          <a:lstStyle/>
          <a:p>
            <a:fld id="{A4DAE7AB-36DD-2449-B72C-A2A9C9DAF4FC}" type="datetimeFigureOut">
              <a:rPr lang="en-US" smtClean="0"/>
              <a:t>3/23/2023</a:t>
            </a:fld>
            <a:endParaRPr lang="en-US"/>
          </a:p>
        </p:txBody>
      </p:sp>
      <p:sp>
        <p:nvSpPr>
          <p:cNvPr id="5" name="Footer Placeholder 4">
            <a:extLst>
              <a:ext uri="{FF2B5EF4-FFF2-40B4-BE49-F238E27FC236}">
                <a16:creationId xmlns:a16="http://schemas.microsoft.com/office/drawing/2014/main" id="{BAB91269-DCCE-8D41-BEDE-3B5E71EF5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BAB93-4DCD-EB4F-8C3B-AC2E43914607}"/>
              </a:ext>
            </a:extLst>
          </p:cNvPr>
          <p:cNvSpPr>
            <a:spLocks noGrp="1"/>
          </p:cNvSpPr>
          <p:nvPr>
            <p:ph type="sldNum" sz="quarter" idx="12"/>
          </p:nvPr>
        </p:nvSpPr>
        <p:spPr/>
        <p:txBody>
          <a:bodyPr/>
          <a:lstStyle/>
          <a:p>
            <a:fld id="{00D3C9D5-AC69-8340-8178-B9CBC77F4C9D}" type="slidenum">
              <a:rPr lang="en-US" smtClean="0"/>
              <a:t>‹#›</a:t>
            </a:fld>
            <a:endParaRPr lang="en-US"/>
          </a:p>
        </p:txBody>
      </p:sp>
    </p:spTree>
    <p:extLst>
      <p:ext uri="{BB962C8B-B14F-4D97-AF65-F5344CB8AC3E}">
        <p14:creationId xmlns:p14="http://schemas.microsoft.com/office/powerpoint/2010/main" val="2254435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F8C6B9-23BD-9E45-9551-8597AD70C2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F5588-BABD-AE47-A62C-591F9D7DC6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0BD76-3178-A14D-B752-C9F8DE850F56}"/>
              </a:ext>
            </a:extLst>
          </p:cNvPr>
          <p:cNvSpPr>
            <a:spLocks noGrp="1"/>
          </p:cNvSpPr>
          <p:nvPr>
            <p:ph type="dt" sz="half" idx="10"/>
          </p:nvPr>
        </p:nvSpPr>
        <p:spPr/>
        <p:txBody>
          <a:bodyPr/>
          <a:lstStyle/>
          <a:p>
            <a:fld id="{A4DAE7AB-36DD-2449-B72C-A2A9C9DAF4FC}" type="datetimeFigureOut">
              <a:rPr lang="en-US" smtClean="0"/>
              <a:t>3/23/2023</a:t>
            </a:fld>
            <a:endParaRPr lang="en-US"/>
          </a:p>
        </p:txBody>
      </p:sp>
      <p:sp>
        <p:nvSpPr>
          <p:cNvPr id="5" name="Footer Placeholder 4">
            <a:extLst>
              <a:ext uri="{FF2B5EF4-FFF2-40B4-BE49-F238E27FC236}">
                <a16:creationId xmlns:a16="http://schemas.microsoft.com/office/drawing/2014/main" id="{B908FDEA-891D-A64A-AA8F-08402A76A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5DC2C-3CD6-F84C-8CFA-B7DC51C98523}"/>
              </a:ext>
            </a:extLst>
          </p:cNvPr>
          <p:cNvSpPr>
            <a:spLocks noGrp="1"/>
          </p:cNvSpPr>
          <p:nvPr>
            <p:ph type="sldNum" sz="quarter" idx="12"/>
          </p:nvPr>
        </p:nvSpPr>
        <p:spPr/>
        <p:txBody>
          <a:bodyPr/>
          <a:lstStyle/>
          <a:p>
            <a:fld id="{00D3C9D5-AC69-8340-8178-B9CBC77F4C9D}" type="slidenum">
              <a:rPr lang="en-US" smtClean="0"/>
              <a:t>‹#›</a:t>
            </a:fld>
            <a:endParaRPr lang="en-US"/>
          </a:p>
        </p:txBody>
      </p:sp>
    </p:spTree>
    <p:extLst>
      <p:ext uri="{BB962C8B-B14F-4D97-AF65-F5344CB8AC3E}">
        <p14:creationId xmlns:p14="http://schemas.microsoft.com/office/powerpoint/2010/main" val="1753063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76898E-FF82-DE44-BF05-C403348D035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25E3F-7F98-F44D-B17A-2EEF0A4F4FA8}" type="slidenum">
              <a:rPr lang="en-US" smtClean="0"/>
              <a:t>‹#›</a:t>
            </a:fld>
            <a:endParaRPr lang="en-US"/>
          </a:p>
        </p:txBody>
      </p:sp>
    </p:spTree>
    <p:extLst>
      <p:ext uri="{BB962C8B-B14F-4D97-AF65-F5344CB8AC3E}">
        <p14:creationId xmlns:p14="http://schemas.microsoft.com/office/powerpoint/2010/main" val="905888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76898E-FF82-DE44-BF05-C403348D035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25E3F-7F98-F44D-B17A-2EEF0A4F4FA8}" type="slidenum">
              <a:rPr lang="en-US" smtClean="0"/>
              <a:t>‹#›</a:t>
            </a:fld>
            <a:endParaRPr lang="en-US"/>
          </a:p>
        </p:txBody>
      </p:sp>
    </p:spTree>
    <p:extLst>
      <p:ext uri="{BB962C8B-B14F-4D97-AF65-F5344CB8AC3E}">
        <p14:creationId xmlns:p14="http://schemas.microsoft.com/office/powerpoint/2010/main" val="905888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76898E-FF82-DE44-BF05-C403348D035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25E3F-7F98-F44D-B17A-2EEF0A4F4FA8}" type="slidenum">
              <a:rPr lang="en-US" smtClean="0"/>
              <a:t>‹#›</a:t>
            </a:fld>
            <a:endParaRPr lang="en-US"/>
          </a:p>
        </p:txBody>
      </p:sp>
    </p:spTree>
    <p:extLst>
      <p:ext uri="{BB962C8B-B14F-4D97-AF65-F5344CB8AC3E}">
        <p14:creationId xmlns:p14="http://schemas.microsoft.com/office/powerpoint/2010/main" val="90588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F360-EF91-254E-924C-D037E2C73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680114-B789-6440-9966-7A8BE37F56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6DC04-869A-D945-B18D-277E3EC11A72}"/>
              </a:ext>
            </a:extLst>
          </p:cNvPr>
          <p:cNvSpPr>
            <a:spLocks noGrp="1"/>
          </p:cNvSpPr>
          <p:nvPr>
            <p:ph type="dt" sz="half" idx="10"/>
          </p:nvPr>
        </p:nvSpPr>
        <p:spPr/>
        <p:txBody>
          <a:bodyPr/>
          <a:lstStyle/>
          <a:p>
            <a:fld id="{A4DAE7AB-36DD-2449-B72C-A2A9C9DAF4FC}" type="datetimeFigureOut">
              <a:rPr lang="en-US" smtClean="0"/>
              <a:t>3/23/2023</a:t>
            </a:fld>
            <a:endParaRPr lang="en-US"/>
          </a:p>
        </p:txBody>
      </p:sp>
      <p:sp>
        <p:nvSpPr>
          <p:cNvPr id="5" name="Footer Placeholder 4">
            <a:extLst>
              <a:ext uri="{FF2B5EF4-FFF2-40B4-BE49-F238E27FC236}">
                <a16:creationId xmlns:a16="http://schemas.microsoft.com/office/drawing/2014/main" id="{184796FF-1D0D-354B-AF1E-4DAA83D29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6ED17-53D0-BD43-8D2C-F86A44D4B757}"/>
              </a:ext>
            </a:extLst>
          </p:cNvPr>
          <p:cNvSpPr>
            <a:spLocks noGrp="1"/>
          </p:cNvSpPr>
          <p:nvPr>
            <p:ph type="sldNum" sz="quarter" idx="12"/>
          </p:nvPr>
        </p:nvSpPr>
        <p:spPr/>
        <p:txBody>
          <a:bodyPr/>
          <a:lstStyle/>
          <a:p>
            <a:fld id="{00D3C9D5-AC69-8340-8178-B9CBC77F4C9D}" type="slidenum">
              <a:rPr lang="en-US" smtClean="0"/>
              <a:t>‹#›</a:t>
            </a:fld>
            <a:endParaRPr lang="en-US"/>
          </a:p>
        </p:txBody>
      </p:sp>
    </p:spTree>
    <p:extLst>
      <p:ext uri="{BB962C8B-B14F-4D97-AF65-F5344CB8AC3E}">
        <p14:creationId xmlns:p14="http://schemas.microsoft.com/office/powerpoint/2010/main" val="128411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DBE38-0448-4B46-AAA9-692A58FA79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244B28-46FE-6A42-BD4F-103936D8D1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EF216-4D9C-FD42-B6FF-312541F8F268}"/>
              </a:ext>
            </a:extLst>
          </p:cNvPr>
          <p:cNvSpPr>
            <a:spLocks noGrp="1"/>
          </p:cNvSpPr>
          <p:nvPr>
            <p:ph type="dt" sz="half" idx="10"/>
          </p:nvPr>
        </p:nvSpPr>
        <p:spPr/>
        <p:txBody>
          <a:bodyPr/>
          <a:lstStyle/>
          <a:p>
            <a:fld id="{A4DAE7AB-36DD-2449-B72C-A2A9C9DAF4FC}" type="datetimeFigureOut">
              <a:rPr lang="en-US" smtClean="0"/>
              <a:t>3/23/2023</a:t>
            </a:fld>
            <a:endParaRPr lang="en-US"/>
          </a:p>
        </p:txBody>
      </p:sp>
      <p:sp>
        <p:nvSpPr>
          <p:cNvPr id="5" name="Footer Placeholder 4">
            <a:extLst>
              <a:ext uri="{FF2B5EF4-FFF2-40B4-BE49-F238E27FC236}">
                <a16:creationId xmlns:a16="http://schemas.microsoft.com/office/drawing/2014/main" id="{2BC5E5DB-D838-1945-B0EC-D0CBFA093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12732-45B6-9B4F-9D2C-BD2D69517920}"/>
              </a:ext>
            </a:extLst>
          </p:cNvPr>
          <p:cNvSpPr>
            <a:spLocks noGrp="1"/>
          </p:cNvSpPr>
          <p:nvPr>
            <p:ph type="sldNum" sz="quarter" idx="12"/>
          </p:nvPr>
        </p:nvSpPr>
        <p:spPr/>
        <p:txBody>
          <a:bodyPr/>
          <a:lstStyle/>
          <a:p>
            <a:fld id="{00D3C9D5-AC69-8340-8178-B9CBC77F4C9D}" type="slidenum">
              <a:rPr lang="en-US" smtClean="0"/>
              <a:t>‹#›</a:t>
            </a:fld>
            <a:endParaRPr lang="en-US"/>
          </a:p>
        </p:txBody>
      </p:sp>
    </p:spTree>
    <p:extLst>
      <p:ext uri="{BB962C8B-B14F-4D97-AF65-F5344CB8AC3E}">
        <p14:creationId xmlns:p14="http://schemas.microsoft.com/office/powerpoint/2010/main" val="3121190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9EE0-F343-8246-921A-C01A29BCD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B47A46-1A9E-1847-8864-F9E7B25FFA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546FE1-2CC6-984F-A773-613BD27EF6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E68C8B-AC2A-6244-8548-6387F1936CF3}"/>
              </a:ext>
            </a:extLst>
          </p:cNvPr>
          <p:cNvSpPr>
            <a:spLocks noGrp="1"/>
          </p:cNvSpPr>
          <p:nvPr>
            <p:ph type="dt" sz="half" idx="10"/>
          </p:nvPr>
        </p:nvSpPr>
        <p:spPr/>
        <p:txBody>
          <a:bodyPr/>
          <a:lstStyle/>
          <a:p>
            <a:fld id="{A4DAE7AB-36DD-2449-B72C-A2A9C9DAF4FC}" type="datetimeFigureOut">
              <a:rPr lang="en-US" smtClean="0"/>
              <a:t>3/23/2023</a:t>
            </a:fld>
            <a:endParaRPr lang="en-US"/>
          </a:p>
        </p:txBody>
      </p:sp>
      <p:sp>
        <p:nvSpPr>
          <p:cNvPr id="6" name="Footer Placeholder 5">
            <a:extLst>
              <a:ext uri="{FF2B5EF4-FFF2-40B4-BE49-F238E27FC236}">
                <a16:creationId xmlns:a16="http://schemas.microsoft.com/office/drawing/2014/main" id="{017422E5-74A6-BB4D-B5E7-C5BACA2CF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DAA979-C6EB-F347-AA5F-40BA62042D9C}"/>
              </a:ext>
            </a:extLst>
          </p:cNvPr>
          <p:cNvSpPr>
            <a:spLocks noGrp="1"/>
          </p:cNvSpPr>
          <p:nvPr>
            <p:ph type="sldNum" sz="quarter" idx="12"/>
          </p:nvPr>
        </p:nvSpPr>
        <p:spPr/>
        <p:txBody>
          <a:bodyPr/>
          <a:lstStyle/>
          <a:p>
            <a:fld id="{00D3C9D5-AC69-8340-8178-B9CBC77F4C9D}" type="slidenum">
              <a:rPr lang="en-US" smtClean="0"/>
              <a:t>‹#›</a:t>
            </a:fld>
            <a:endParaRPr lang="en-US"/>
          </a:p>
        </p:txBody>
      </p:sp>
    </p:spTree>
    <p:extLst>
      <p:ext uri="{BB962C8B-B14F-4D97-AF65-F5344CB8AC3E}">
        <p14:creationId xmlns:p14="http://schemas.microsoft.com/office/powerpoint/2010/main" val="175163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7A249-4724-E942-B91A-28B63EBC6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FC0762-3DB1-BF49-BBCB-C04760E40D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953173-707A-3840-90FF-7D4A3F22F9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9593E8-6316-3040-8C04-1388FEFBE3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41AF95-1B38-2B4C-83CD-06F1803EC2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C7133D-FE81-2C40-8986-A49D67D96D06}"/>
              </a:ext>
            </a:extLst>
          </p:cNvPr>
          <p:cNvSpPr>
            <a:spLocks noGrp="1"/>
          </p:cNvSpPr>
          <p:nvPr>
            <p:ph type="dt" sz="half" idx="10"/>
          </p:nvPr>
        </p:nvSpPr>
        <p:spPr/>
        <p:txBody>
          <a:bodyPr/>
          <a:lstStyle/>
          <a:p>
            <a:fld id="{A4DAE7AB-36DD-2449-B72C-A2A9C9DAF4FC}" type="datetimeFigureOut">
              <a:rPr lang="en-US" smtClean="0"/>
              <a:t>3/23/2023</a:t>
            </a:fld>
            <a:endParaRPr lang="en-US"/>
          </a:p>
        </p:txBody>
      </p:sp>
      <p:sp>
        <p:nvSpPr>
          <p:cNvPr id="8" name="Footer Placeholder 7">
            <a:extLst>
              <a:ext uri="{FF2B5EF4-FFF2-40B4-BE49-F238E27FC236}">
                <a16:creationId xmlns:a16="http://schemas.microsoft.com/office/drawing/2014/main" id="{3773AD48-9016-6C4F-9BCA-6E8CAEE576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0D5D8F-3F04-F740-B3B2-603C7C84FBD0}"/>
              </a:ext>
            </a:extLst>
          </p:cNvPr>
          <p:cNvSpPr>
            <a:spLocks noGrp="1"/>
          </p:cNvSpPr>
          <p:nvPr>
            <p:ph type="sldNum" sz="quarter" idx="12"/>
          </p:nvPr>
        </p:nvSpPr>
        <p:spPr/>
        <p:txBody>
          <a:bodyPr/>
          <a:lstStyle/>
          <a:p>
            <a:fld id="{00D3C9D5-AC69-8340-8178-B9CBC77F4C9D}" type="slidenum">
              <a:rPr lang="en-US" smtClean="0"/>
              <a:t>‹#›</a:t>
            </a:fld>
            <a:endParaRPr lang="en-US"/>
          </a:p>
        </p:txBody>
      </p:sp>
    </p:spTree>
    <p:extLst>
      <p:ext uri="{BB962C8B-B14F-4D97-AF65-F5344CB8AC3E}">
        <p14:creationId xmlns:p14="http://schemas.microsoft.com/office/powerpoint/2010/main" val="414555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BF810-DEF5-3A45-9B44-A02643D411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0330E2-A057-A347-9922-EA67FAE5EF34}"/>
              </a:ext>
            </a:extLst>
          </p:cNvPr>
          <p:cNvSpPr>
            <a:spLocks noGrp="1"/>
          </p:cNvSpPr>
          <p:nvPr>
            <p:ph type="dt" sz="half" idx="10"/>
          </p:nvPr>
        </p:nvSpPr>
        <p:spPr/>
        <p:txBody>
          <a:bodyPr/>
          <a:lstStyle/>
          <a:p>
            <a:fld id="{A4DAE7AB-36DD-2449-B72C-A2A9C9DAF4FC}" type="datetimeFigureOut">
              <a:rPr lang="en-US" smtClean="0"/>
              <a:t>3/23/2023</a:t>
            </a:fld>
            <a:endParaRPr lang="en-US"/>
          </a:p>
        </p:txBody>
      </p:sp>
      <p:sp>
        <p:nvSpPr>
          <p:cNvPr id="4" name="Footer Placeholder 3">
            <a:extLst>
              <a:ext uri="{FF2B5EF4-FFF2-40B4-BE49-F238E27FC236}">
                <a16:creationId xmlns:a16="http://schemas.microsoft.com/office/drawing/2014/main" id="{8E1E8948-AF6C-2748-819E-E8FE97AEFE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C9E991-65B3-B04E-9814-F9E1A0CB89D7}"/>
              </a:ext>
            </a:extLst>
          </p:cNvPr>
          <p:cNvSpPr>
            <a:spLocks noGrp="1"/>
          </p:cNvSpPr>
          <p:nvPr>
            <p:ph type="sldNum" sz="quarter" idx="12"/>
          </p:nvPr>
        </p:nvSpPr>
        <p:spPr/>
        <p:txBody>
          <a:bodyPr/>
          <a:lstStyle/>
          <a:p>
            <a:fld id="{00D3C9D5-AC69-8340-8178-B9CBC77F4C9D}" type="slidenum">
              <a:rPr lang="en-US" smtClean="0"/>
              <a:t>‹#›</a:t>
            </a:fld>
            <a:endParaRPr lang="en-US"/>
          </a:p>
        </p:txBody>
      </p:sp>
    </p:spTree>
    <p:extLst>
      <p:ext uri="{BB962C8B-B14F-4D97-AF65-F5344CB8AC3E}">
        <p14:creationId xmlns:p14="http://schemas.microsoft.com/office/powerpoint/2010/main" val="67358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DB456D-1BBF-EA40-88D1-783253DEA169}"/>
              </a:ext>
            </a:extLst>
          </p:cNvPr>
          <p:cNvSpPr>
            <a:spLocks noGrp="1"/>
          </p:cNvSpPr>
          <p:nvPr>
            <p:ph type="dt" sz="half" idx="10"/>
          </p:nvPr>
        </p:nvSpPr>
        <p:spPr/>
        <p:txBody>
          <a:bodyPr/>
          <a:lstStyle/>
          <a:p>
            <a:fld id="{A4DAE7AB-36DD-2449-B72C-A2A9C9DAF4FC}" type="datetimeFigureOut">
              <a:rPr lang="en-US" smtClean="0"/>
              <a:t>3/23/2023</a:t>
            </a:fld>
            <a:endParaRPr lang="en-US"/>
          </a:p>
        </p:txBody>
      </p:sp>
      <p:sp>
        <p:nvSpPr>
          <p:cNvPr id="3" name="Footer Placeholder 2">
            <a:extLst>
              <a:ext uri="{FF2B5EF4-FFF2-40B4-BE49-F238E27FC236}">
                <a16:creationId xmlns:a16="http://schemas.microsoft.com/office/drawing/2014/main" id="{E8AC280D-307D-AA47-A28C-A294F35E1C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392F3A-E985-654B-8AFC-0B7055C2F95A}"/>
              </a:ext>
            </a:extLst>
          </p:cNvPr>
          <p:cNvSpPr>
            <a:spLocks noGrp="1"/>
          </p:cNvSpPr>
          <p:nvPr>
            <p:ph type="sldNum" sz="quarter" idx="12"/>
          </p:nvPr>
        </p:nvSpPr>
        <p:spPr/>
        <p:txBody>
          <a:bodyPr/>
          <a:lstStyle/>
          <a:p>
            <a:fld id="{00D3C9D5-AC69-8340-8178-B9CBC77F4C9D}" type="slidenum">
              <a:rPr lang="en-US" smtClean="0"/>
              <a:t>‹#›</a:t>
            </a:fld>
            <a:endParaRPr lang="en-US"/>
          </a:p>
        </p:txBody>
      </p:sp>
    </p:spTree>
    <p:extLst>
      <p:ext uri="{BB962C8B-B14F-4D97-AF65-F5344CB8AC3E}">
        <p14:creationId xmlns:p14="http://schemas.microsoft.com/office/powerpoint/2010/main" val="1298691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4B2AA-CEA6-1041-835B-2AB1066D98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678CC2-EE13-D847-8043-A2EB0EC2C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8406C9-922C-4C4E-A9F5-80025FA8E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A210E-A4B2-D245-8EEF-925F5677513E}"/>
              </a:ext>
            </a:extLst>
          </p:cNvPr>
          <p:cNvSpPr>
            <a:spLocks noGrp="1"/>
          </p:cNvSpPr>
          <p:nvPr>
            <p:ph type="dt" sz="half" idx="10"/>
          </p:nvPr>
        </p:nvSpPr>
        <p:spPr/>
        <p:txBody>
          <a:bodyPr/>
          <a:lstStyle/>
          <a:p>
            <a:fld id="{A4DAE7AB-36DD-2449-B72C-A2A9C9DAF4FC}" type="datetimeFigureOut">
              <a:rPr lang="en-US" smtClean="0"/>
              <a:t>3/23/2023</a:t>
            </a:fld>
            <a:endParaRPr lang="en-US"/>
          </a:p>
        </p:txBody>
      </p:sp>
      <p:sp>
        <p:nvSpPr>
          <p:cNvPr id="6" name="Footer Placeholder 5">
            <a:extLst>
              <a:ext uri="{FF2B5EF4-FFF2-40B4-BE49-F238E27FC236}">
                <a16:creationId xmlns:a16="http://schemas.microsoft.com/office/drawing/2014/main" id="{C760908C-4DF5-B84B-81B4-BA04A10857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916BD-5C05-EC49-9565-34A7F7BA5B4E}"/>
              </a:ext>
            </a:extLst>
          </p:cNvPr>
          <p:cNvSpPr>
            <a:spLocks noGrp="1"/>
          </p:cNvSpPr>
          <p:nvPr>
            <p:ph type="sldNum" sz="quarter" idx="12"/>
          </p:nvPr>
        </p:nvSpPr>
        <p:spPr/>
        <p:txBody>
          <a:bodyPr/>
          <a:lstStyle/>
          <a:p>
            <a:fld id="{00D3C9D5-AC69-8340-8178-B9CBC77F4C9D}" type="slidenum">
              <a:rPr lang="en-US" smtClean="0"/>
              <a:t>‹#›</a:t>
            </a:fld>
            <a:endParaRPr lang="en-US"/>
          </a:p>
        </p:txBody>
      </p:sp>
    </p:spTree>
    <p:extLst>
      <p:ext uri="{BB962C8B-B14F-4D97-AF65-F5344CB8AC3E}">
        <p14:creationId xmlns:p14="http://schemas.microsoft.com/office/powerpoint/2010/main" val="1109015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6B61D-BA8D-F248-80B5-CDD330627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DDA41A-6DB6-3B49-BE9F-F291163F17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390740-8E2B-2946-9DD0-D6E99A916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E212C8-D79D-E74A-BAA3-B96E48F5103A}"/>
              </a:ext>
            </a:extLst>
          </p:cNvPr>
          <p:cNvSpPr>
            <a:spLocks noGrp="1"/>
          </p:cNvSpPr>
          <p:nvPr>
            <p:ph type="dt" sz="half" idx="10"/>
          </p:nvPr>
        </p:nvSpPr>
        <p:spPr/>
        <p:txBody>
          <a:bodyPr/>
          <a:lstStyle/>
          <a:p>
            <a:fld id="{A4DAE7AB-36DD-2449-B72C-A2A9C9DAF4FC}" type="datetimeFigureOut">
              <a:rPr lang="en-US" smtClean="0"/>
              <a:t>3/23/2023</a:t>
            </a:fld>
            <a:endParaRPr lang="en-US"/>
          </a:p>
        </p:txBody>
      </p:sp>
      <p:sp>
        <p:nvSpPr>
          <p:cNvPr id="6" name="Footer Placeholder 5">
            <a:extLst>
              <a:ext uri="{FF2B5EF4-FFF2-40B4-BE49-F238E27FC236}">
                <a16:creationId xmlns:a16="http://schemas.microsoft.com/office/drawing/2014/main" id="{ADE670A5-0CF7-0D48-B7BF-B66658CA4F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B5483-012B-0841-B6EC-D2263570C047}"/>
              </a:ext>
            </a:extLst>
          </p:cNvPr>
          <p:cNvSpPr>
            <a:spLocks noGrp="1"/>
          </p:cNvSpPr>
          <p:nvPr>
            <p:ph type="sldNum" sz="quarter" idx="12"/>
          </p:nvPr>
        </p:nvSpPr>
        <p:spPr/>
        <p:txBody>
          <a:bodyPr/>
          <a:lstStyle/>
          <a:p>
            <a:fld id="{00D3C9D5-AC69-8340-8178-B9CBC77F4C9D}" type="slidenum">
              <a:rPr lang="en-US" smtClean="0"/>
              <a:t>‹#›</a:t>
            </a:fld>
            <a:endParaRPr lang="en-US"/>
          </a:p>
        </p:txBody>
      </p:sp>
    </p:spTree>
    <p:extLst>
      <p:ext uri="{BB962C8B-B14F-4D97-AF65-F5344CB8AC3E}">
        <p14:creationId xmlns:p14="http://schemas.microsoft.com/office/powerpoint/2010/main" val="47726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892CB-B227-B449-914C-857B4956FF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D48116-F3E0-F440-8FFD-F2B222862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A1A83-87BF-7246-A60D-3807A2EDA5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AE7AB-36DD-2449-B72C-A2A9C9DAF4FC}" type="datetimeFigureOut">
              <a:rPr lang="en-US" smtClean="0"/>
              <a:t>3/23/2023</a:t>
            </a:fld>
            <a:endParaRPr lang="en-US"/>
          </a:p>
        </p:txBody>
      </p:sp>
      <p:sp>
        <p:nvSpPr>
          <p:cNvPr id="5" name="Footer Placeholder 4">
            <a:extLst>
              <a:ext uri="{FF2B5EF4-FFF2-40B4-BE49-F238E27FC236}">
                <a16:creationId xmlns:a16="http://schemas.microsoft.com/office/drawing/2014/main" id="{ECE4CE33-9D2F-7A4B-BFBE-56938CB3DE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7DA00C-267A-5A46-BF98-F9000948D5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D3C9D5-AC69-8340-8178-B9CBC77F4C9D}" type="slidenum">
              <a:rPr lang="en-US" smtClean="0"/>
              <a:t>‹#›</a:t>
            </a:fld>
            <a:endParaRPr lang="en-US"/>
          </a:p>
        </p:txBody>
      </p:sp>
    </p:spTree>
    <p:extLst>
      <p:ext uri="{BB962C8B-B14F-4D97-AF65-F5344CB8AC3E}">
        <p14:creationId xmlns:p14="http://schemas.microsoft.com/office/powerpoint/2010/main" val="2982660406"/>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6898E-FF82-DE44-BF05-C403348D035A}" type="datetimeFigureOut">
              <a:rPr lang="en-US" smtClean="0"/>
              <a:t>3/23/2023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25E3F-7F98-F44D-B17A-2EEF0A4F4FA8}" type="slidenum">
              <a:rPr lang="en-US" smtClean="0"/>
              <a:t>‹#›</a:t>
            </a:fld>
            <a:endParaRPr lang="en-US"/>
          </a:p>
        </p:txBody>
      </p:sp>
    </p:spTree>
    <p:extLst>
      <p:ext uri="{BB962C8B-B14F-4D97-AF65-F5344CB8AC3E}">
        <p14:creationId xmlns:p14="http://schemas.microsoft.com/office/powerpoint/2010/main" val="154138163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6898E-FF82-DE44-BF05-C403348D035A}" type="datetimeFigureOut">
              <a:rPr lang="en-US" smtClean="0"/>
              <a:t>3/23/2023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25E3F-7F98-F44D-B17A-2EEF0A4F4FA8}" type="slidenum">
              <a:rPr lang="en-US" smtClean="0"/>
              <a:t>‹#›</a:t>
            </a:fld>
            <a:endParaRPr lang="en-US"/>
          </a:p>
        </p:txBody>
      </p:sp>
    </p:spTree>
    <p:extLst>
      <p:ext uri="{BB962C8B-B14F-4D97-AF65-F5344CB8AC3E}">
        <p14:creationId xmlns:p14="http://schemas.microsoft.com/office/powerpoint/2010/main" val="1541381634"/>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6898E-FF82-DE44-BF05-C403348D035A}" type="datetimeFigureOut">
              <a:rPr lang="en-US" smtClean="0"/>
              <a:t>3/23/2023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25E3F-7F98-F44D-B17A-2EEF0A4F4FA8}" type="slidenum">
              <a:rPr lang="en-US" smtClean="0"/>
              <a:t>‹#›</a:t>
            </a:fld>
            <a:endParaRPr lang="en-US"/>
          </a:p>
        </p:txBody>
      </p:sp>
    </p:spTree>
    <p:extLst>
      <p:ext uri="{BB962C8B-B14F-4D97-AF65-F5344CB8AC3E}">
        <p14:creationId xmlns:p14="http://schemas.microsoft.com/office/powerpoint/2010/main" val="1541381634"/>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ris.Hartley@rccc.edu" TargetMode="Externa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hyperlink" Target="mailto:Stephanie.Dunlap@rccc.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servsafe.com/ServSafe-Food-Handler" TargetMode="External"/><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hyperlink" Target="https://edu.gcfglobal.org/en/" TargetMode="External"/><Relationship Id="rId5" Type="http://schemas.openxmlformats.org/officeDocument/2006/relationships/hyperlink" Target="https://snaped.fns.usda.gov/snap/PowerUp/PowerUpCurriculum.pdf" TargetMode="External"/><Relationship Id="rId4" Type="http://schemas.openxmlformats.org/officeDocument/2006/relationships/hyperlink" Target="https://nam12.safelinks.protection.outlook.com/?url=https%3A%2F%2Fdph.georgia.gov%2Fsites%2Fdph.georgia.gov%2Ffiles%2FWIC_Resources%2FDietetic_Internship%2FSchool%2520Food%2520Service%2520Curriculum.pdf&amp;data=05%7C01%7Ctricia.staggers%40rccc.edu%7Ca0e44aed3d8b42adb42308da89de61d7%7Cceac5570a8224eb09973059e965f4047%7C0%7C0%7C637973885466168917%7CUnknown%7CTWFpbGZsb3d8eyJWIjoiMC4wLjAwMDAiLCJQIjoiV2luMzIiLCJBTiI6Ik1haWwiLCJXVCI6Mn0%3D%7C3000%7C%7C%7C&amp;sdata=7RWGy0uIQOdAaKjgmWGZ15MRLjVdGgQ3%2FzL8Kx5JLMA%3D&amp;reserved=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nam12.safelinks.protection.outlook.com/?url=https%3A%2F%2Fwww.pearson.com%2Fen-us%2Fsubject-catalog%2Fp%2Fon-cooking-a-textbook-of-culinary-fundamentals%2FP200000001381%3Fview%3Deducator&amp;data=05%7C01%7Ctricia.staggers%40rccc.edu%7Ce61df711fc5541739fba08daa5729d34%7Cceac5570a8224eb09973059e965f4047%7C0%7C0%7C638004208939453212%7CUnknown%7CTWFpbGZsb3d8eyJWIjoiMC4wLjAwMDAiLCJQIjoiV2luMzIiLCJBTiI6Ik1haWwiLCJXVCI6Mn0%3D%7C3000%7C%7C%7C&amp;sdata=Oid2%2FK1JC3J8GEGa4dTLga3xonwpz%2Bo0BEPFWDRqrks%3D&amp;reserved=0"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s://www.researchgate.net/publication/299373625_Teaching_Food_Safety_Skills_to_Students_with_Disabilities" TargetMode="External"/><Relationship Id="rId4" Type="http://schemas.openxmlformats.org/officeDocument/2006/relationships/hyperlink" Target="https://nam12.safelinks.protection.outlook.com/?url=https%3A%2F%2Fgo.exlibris.link%2FkDW824SD&amp;data=05%7C01%7CTricia.Staggers%40rccc.edu%7Cd8c588f4944745b3ade108dab55de846%7Cceac5570a8224eb09973059e965f4047%7C0%7C0%7C638021712200832696%7CUnknown%7CTWFpbGZsb3d8eyJWIjoiMC4wLjAwMDAiLCJQIjoiV2luMzIiLCJBTiI6Ik1haWwiLCJXVCI6Mn0%3D%7C3000%7C%7C%7C&amp;sdata=u03vN2Iu7TZolLp4OzZAbX5l2y8sdYlWEdJLMS8u3uU%3D&amp;reserved=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hyperlink" Target="https://nam12.safelinks.protection.outlook.com/?url=http%3A%2F%2Fwww.breezyspecialed.com%2F2016%2F05%2Fhow-to-incorporate-cooking-lessons-into.html&amp;data=05%7C01%7Ctricia.staggers%40rccc.edu%7C18e7f8bdd6ca438c152908da95908013%7Cceac5570a8224eb09973059e965f4047%7C0%7C0%7C637986745107742240%7CUnknown%7CTWFpbGZsb3d8eyJWIjoiMC4wLjAwMDAiLCJQIjoiV2luMzIiLCJBTiI6Ik1haWwiLCJXVCI6Mn0%3D%7C3000%7C%7C%7C&amp;sdata=qRA4Ga9FI1uv%2BNGh%2FwmSSvFlGUG7Jhcxl50LZdv5V%2Fw%3D&amp;reserved=0" TargetMode="External"/><Relationship Id="rId3" Type="http://schemas.openxmlformats.org/officeDocument/2006/relationships/hyperlink" Target="https://accessiblechef.com/" TargetMode="External"/><Relationship Id="rId7" Type="http://schemas.openxmlformats.org/officeDocument/2006/relationships/hyperlink" Target="https://etd.ohiolink.edu/apexprod/rws_etd/send_file/send?accession=osu1365932246&amp;disposition=inline" TargetMode="External"/><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hyperlink" Target="https://www.kanopy.com/en/rccc/video/1113190" TargetMode="External"/><Relationship Id="rId5" Type="http://schemas.openxmlformats.org/officeDocument/2006/relationships/hyperlink" Target="https://www.kanopy.com/en/rccc/video/149863" TargetMode="External"/><Relationship Id="rId4" Type="http://schemas.openxmlformats.org/officeDocument/2006/relationships/hyperlink" Target="http://www.bry-backmanor.org/picturerecipes.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pecialneedsresourceblog.com/tag/math-worksheets" TargetMode="Externa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hyperlink" Target="https://www.math-drills.com/money.php"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3AC73C3-E04D-493F-863A-DF23F330DF38}"/>
              </a:ext>
            </a:extLst>
          </p:cNvPr>
          <p:cNvSpPr>
            <a:spLocks noGrp="1"/>
          </p:cNvSpPr>
          <p:nvPr>
            <p:ph type="ctrTitle"/>
          </p:nvPr>
        </p:nvSpPr>
        <p:spPr/>
        <p:txBody>
          <a:bodyPr>
            <a:normAutofit fontScale="90000"/>
          </a:bodyPr>
          <a:lstStyle/>
          <a:p>
            <a:r>
              <a:rPr lang="en-US" b="1" dirty="0">
                <a:latin typeface="Source Sans Pro" panose="020B0503030403020204" pitchFamily="34" charset="0"/>
                <a:ea typeface="Source Sans Pro" panose="020B0503030403020204" pitchFamily="34" charset="0"/>
              </a:rPr>
              <a:t>Rowan-Cabarrus Community College Food Service Program</a:t>
            </a:r>
          </a:p>
        </p:txBody>
      </p:sp>
      <p:sp>
        <p:nvSpPr>
          <p:cNvPr id="8" name="Subtitle 7">
            <a:extLst>
              <a:ext uri="{FF2B5EF4-FFF2-40B4-BE49-F238E27FC236}">
                <a16:creationId xmlns:a16="http://schemas.microsoft.com/office/drawing/2014/main" id="{FA6BFDB7-D6FC-4D61-9F6F-13EA6ABE4C9E}"/>
              </a:ext>
            </a:extLst>
          </p:cNvPr>
          <p:cNvSpPr>
            <a:spLocks noGrp="1"/>
          </p:cNvSpPr>
          <p:nvPr>
            <p:ph type="subTitle" idx="1"/>
          </p:nvPr>
        </p:nvSpPr>
        <p:spPr/>
        <p:txBody>
          <a:bodyPr>
            <a:normAutofit fontScale="77500" lnSpcReduction="20000"/>
          </a:bodyPr>
          <a:lstStyle/>
          <a:p>
            <a:endParaRPr lang="en-US" dirty="0">
              <a:latin typeface="Source Sans Pro" panose="020B0503030403020204" pitchFamily="34" charset="0"/>
              <a:ea typeface="Source Sans Pro" panose="020B0503030403020204" pitchFamily="34" charset="0"/>
            </a:endParaRPr>
          </a:p>
          <a:p>
            <a:r>
              <a:rPr lang="en-US" dirty="0">
                <a:latin typeface="Source Sans Pro" panose="020B0503030403020204" pitchFamily="34" charset="0"/>
                <a:ea typeface="Source Sans Pro" panose="020B0503030403020204" pitchFamily="34" charset="0"/>
              </a:rPr>
              <a:t>Chris Hartley, Program Manager</a:t>
            </a:r>
          </a:p>
          <a:p>
            <a:r>
              <a:rPr lang="en-US" dirty="0">
                <a:latin typeface="Source Sans Pro" panose="020B0503030403020204" pitchFamily="34" charset="0"/>
                <a:ea typeface="Source Sans Pro" panose="020B0503030403020204" pitchFamily="34" charset="0"/>
                <a:hlinkClick r:id="rId3"/>
              </a:rPr>
              <a:t>Chris.Hartley@rccc.edu</a:t>
            </a:r>
            <a:r>
              <a:rPr lang="en-US" dirty="0">
                <a:latin typeface="Source Sans Pro" panose="020B0503030403020204" pitchFamily="34" charset="0"/>
                <a:ea typeface="Source Sans Pro" panose="020B0503030403020204" pitchFamily="34" charset="0"/>
              </a:rPr>
              <a:t> </a:t>
            </a:r>
          </a:p>
          <a:p>
            <a:r>
              <a:rPr lang="en-US" dirty="0">
                <a:latin typeface="Source Sans Pro" panose="020B0503030403020204" pitchFamily="34" charset="0"/>
                <a:ea typeface="Source Sans Pro" panose="020B0503030403020204" pitchFamily="34" charset="0"/>
              </a:rPr>
              <a:t>Stephanie Dunlap, Food Service Instructor</a:t>
            </a:r>
          </a:p>
          <a:p>
            <a:r>
              <a:rPr lang="en-US" dirty="0">
                <a:latin typeface="Source Sans Pro" panose="020B0503030403020204" pitchFamily="34" charset="0"/>
                <a:ea typeface="Source Sans Pro" panose="020B0503030403020204" pitchFamily="34" charset="0"/>
                <a:hlinkClick r:id="rId4"/>
              </a:rPr>
              <a:t>Stephanie.Dunlap@rccc.edu</a:t>
            </a:r>
            <a:r>
              <a:rPr lang="en-US" dirty="0">
                <a:latin typeface="Source Sans Pro" panose="020B0503030403020204" pitchFamily="34" charset="0"/>
                <a:ea typeface="Source Sans Pro" panose="020B0503030403020204" pitchFamily="34" charset="0"/>
              </a:rPr>
              <a:t> </a:t>
            </a:r>
          </a:p>
        </p:txBody>
      </p:sp>
    </p:spTree>
    <p:extLst>
      <p:ext uri="{BB962C8B-B14F-4D97-AF65-F5344CB8AC3E}">
        <p14:creationId xmlns:p14="http://schemas.microsoft.com/office/powerpoint/2010/main" val="24806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4511F0-233E-86CC-17F9-7CD01519B8D6}"/>
              </a:ext>
            </a:extLst>
          </p:cNvPr>
          <p:cNvSpPr>
            <a:spLocks noGrp="1"/>
          </p:cNvSpPr>
          <p:nvPr>
            <p:ph idx="1"/>
          </p:nvPr>
        </p:nvSpPr>
        <p:spPr>
          <a:xfrm>
            <a:off x="4810259" y="649480"/>
            <a:ext cx="6555347" cy="5546047"/>
          </a:xfrm>
        </p:spPr>
        <p:txBody>
          <a:bodyPr anchor="ctr">
            <a:normAutofit fontScale="92500" lnSpcReduction="10000"/>
          </a:bodyPr>
          <a:lstStyle/>
          <a:p>
            <a:r>
              <a:rPr lang="en-US" sz="3200" dirty="0">
                <a:latin typeface="Source Sans Pro" panose="020B0503030403020204" pitchFamily="34" charset="0"/>
                <a:ea typeface="Source Sans Pro" panose="020B0503030403020204" pitchFamily="34" charset="0"/>
              </a:rPr>
              <a:t>Customer Service</a:t>
            </a:r>
          </a:p>
          <a:p>
            <a:r>
              <a:rPr lang="en-US" sz="3200" dirty="0">
                <a:latin typeface="Source Sans Pro" panose="020B0503030403020204" pitchFamily="34" charset="0"/>
                <a:ea typeface="Source Sans Pro" panose="020B0503030403020204" pitchFamily="34" charset="0"/>
              </a:rPr>
              <a:t>Money/Cashiering</a:t>
            </a:r>
          </a:p>
          <a:p>
            <a:r>
              <a:rPr lang="en-US" sz="3200" dirty="0">
                <a:latin typeface="Source Sans Pro" panose="020B0503030403020204" pitchFamily="34" charset="0"/>
                <a:ea typeface="Source Sans Pro" panose="020B0503030403020204" pitchFamily="34" charset="0"/>
              </a:rPr>
              <a:t>Food Handling and Preparation</a:t>
            </a:r>
          </a:p>
          <a:p>
            <a:r>
              <a:rPr lang="en-US" sz="3200" dirty="0">
                <a:latin typeface="Source Sans Pro" panose="020B0503030403020204" pitchFamily="34" charset="0"/>
                <a:ea typeface="Source Sans Pro" panose="020B0503030403020204" pitchFamily="34" charset="0"/>
              </a:rPr>
              <a:t>Replenishment</a:t>
            </a:r>
          </a:p>
          <a:p>
            <a:r>
              <a:rPr lang="en-US" sz="3200" dirty="0">
                <a:latin typeface="Source Sans Pro" panose="020B0503030403020204" pitchFamily="34" charset="0"/>
                <a:ea typeface="Source Sans Pro" panose="020B0503030403020204" pitchFamily="34" charset="0"/>
              </a:rPr>
              <a:t>Sanitation</a:t>
            </a:r>
          </a:p>
          <a:p>
            <a:r>
              <a:rPr lang="en-US" sz="3200" dirty="0">
                <a:latin typeface="Source Sans Pro" panose="020B0503030403020204" pitchFamily="34" charset="0"/>
                <a:ea typeface="Source Sans Pro" panose="020B0503030403020204" pitchFamily="34" charset="0"/>
              </a:rPr>
              <a:t>Cooking/Grilling</a:t>
            </a:r>
          </a:p>
          <a:p>
            <a:r>
              <a:rPr lang="en-US" sz="3200" dirty="0">
                <a:latin typeface="Source Sans Pro" panose="020B0503030403020204" pitchFamily="34" charset="0"/>
                <a:ea typeface="Source Sans Pro" panose="020B0503030403020204" pitchFamily="34" charset="0"/>
              </a:rPr>
              <a:t>Personal Hygiene</a:t>
            </a:r>
          </a:p>
          <a:p>
            <a:pPr marL="0" marR="0" indent="0">
              <a:spcBef>
                <a:spcPts val="0"/>
              </a:spcBef>
              <a:spcAft>
                <a:spcPts val="0"/>
              </a:spcAft>
              <a:buNone/>
            </a:pPr>
            <a:endParaRPr lang="en-US" sz="32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indent="0">
              <a:buNone/>
            </a:pPr>
            <a:r>
              <a:rPr lang="en-US" dirty="0">
                <a:latin typeface="Source Sans Pro" panose="020B0503030403020204" pitchFamily="34" charset="0"/>
                <a:ea typeface="Source Sans Pro" panose="020B0503030403020204" pitchFamily="34" charset="0"/>
              </a:rPr>
              <a:t>The program utilizes UNC-CH TEACCH Program for Continuous Support/Guidance</a:t>
            </a:r>
          </a:p>
          <a:p>
            <a:pPr lvl="1"/>
            <a:r>
              <a:rPr lang="en-US" dirty="0">
                <a:latin typeface="Source Sans Pro" panose="020B0503030403020204" pitchFamily="34" charset="0"/>
                <a:ea typeface="Source Sans Pro" panose="020B0503030403020204" pitchFamily="34" charset="0"/>
              </a:rPr>
              <a:t>Recommends different teaching styles to ensure student engagement and success</a:t>
            </a:r>
          </a:p>
        </p:txBody>
      </p:sp>
      <p:sp>
        <p:nvSpPr>
          <p:cNvPr id="7" name="TextBox 6">
            <a:extLst>
              <a:ext uri="{FF2B5EF4-FFF2-40B4-BE49-F238E27FC236}">
                <a16:creationId xmlns:a16="http://schemas.microsoft.com/office/drawing/2014/main" id="{DF2FBE01-5CEE-133E-ED3D-6D18F219E798}"/>
              </a:ext>
            </a:extLst>
          </p:cNvPr>
          <p:cNvSpPr txBox="1"/>
          <p:nvPr/>
        </p:nvSpPr>
        <p:spPr>
          <a:xfrm>
            <a:off x="154112" y="2001525"/>
            <a:ext cx="3664668" cy="1569660"/>
          </a:xfrm>
          <a:prstGeom prst="rect">
            <a:avLst/>
          </a:prstGeom>
          <a:noFill/>
        </p:spPr>
        <p:txBody>
          <a:bodyPr wrap="square" rtlCol="0">
            <a:spAutoFit/>
          </a:bodyPr>
          <a:lstStyle/>
          <a:p>
            <a:pPr algn="ctr"/>
            <a:r>
              <a:rPr lang="en-US" sz="4800" b="1" dirty="0">
                <a:solidFill>
                  <a:schemeClr val="bg1"/>
                </a:solidFill>
                <a:latin typeface="Source Sans Pro" panose="020B0503030403020204" pitchFamily="34" charset="0"/>
                <a:ea typeface="Source Sans Pro" panose="020B0503030403020204" pitchFamily="34" charset="0"/>
              </a:rPr>
              <a:t>Measurable Skills</a:t>
            </a:r>
          </a:p>
        </p:txBody>
      </p:sp>
    </p:spTree>
    <p:extLst>
      <p:ext uri="{BB962C8B-B14F-4D97-AF65-F5344CB8AC3E}">
        <p14:creationId xmlns:p14="http://schemas.microsoft.com/office/powerpoint/2010/main" val="2807741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8605C-CD62-6348-925C-3C64B1E5E088}"/>
              </a:ext>
            </a:extLst>
          </p:cNvPr>
          <p:cNvSpPr>
            <a:spLocks noGrp="1"/>
          </p:cNvSpPr>
          <p:nvPr>
            <p:ph type="title"/>
          </p:nvPr>
        </p:nvSpPr>
        <p:spPr/>
        <p:txBody>
          <a:bodyPr/>
          <a:lstStyle/>
          <a:p>
            <a:r>
              <a:rPr lang="en-US" b="1" dirty="0">
                <a:latin typeface="Source Sans Pro" panose="020B0503030403020204" pitchFamily="34" charset="0"/>
                <a:ea typeface="Source Sans Pro" panose="020B0503030403020204" pitchFamily="34" charset="0"/>
              </a:rPr>
              <a:t>Benchmarks Spreadsheet</a:t>
            </a:r>
          </a:p>
        </p:txBody>
      </p:sp>
      <p:pic>
        <p:nvPicPr>
          <p:cNvPr id="7" name="Content Placeholder 6">
            <a:extLst>
              <a:ext uri="{FF2B5EF4-FFF2-40B4-BE49-F238E27FC236}">
                <a16:creationId xmlns:a16="http://schemas.microsoft.com/office/drawing/2014/main" id="{F79E891A-0438-1731-DD1B-A9F53D424EAC}"/>
              </a:ext>
            </a:extLst>
          </p:cNvPr>
          <p:cNvPicPr>
            <a:picLocks noGrp="1" noChangeAspect="1"/>
          </p:cNvPicPr>
          <p:nvPr>
            <p:ph idx="1"/>
          </p:nvPr>
        </p:nvPicPr>
        <p:blipFill>
          <a:blip r:embed="rId4"/>
          <a:stretch>
            <a:fillRect/>
          </a:stretch>
        </p:blipFill>
        <p:spPr>
          <a:xfrm>
            <a:off x="338603" y="1595553"/>
            <a:ext cx="11514794" cy="3666894"/>
          </a:xfrm>
        </p:spPr>
      </p:pic>
    </p:spTree>
    <p:extLst>
      <p:ext uri="{BB962C8B-B14F-4D97-AF65-F5344CB8AC3E}">
        <p14:creationId xmlns:p14="http://schemas.microsoft.com/office/powerpoint/2010/main" val="2231267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E7D3CE-A0ED-1B75-85DA-A5DBF684861B}"/>
              </a:ext>
            </a:extLst>
          </p:cNvPr>
          <p:cNvSpPr>
            <a:spLocks noGrp="1"/>
          </p:cNvSpPr>
          <p:nvPr>
            <p:ph type="subTitle" idx="1"/>
          </p:nvPr>
        </p:nvSpPr>
        <p:spPr>
          <a:xfrm>
            <a:off x="1705510" y="1356188"/>
            <a:ext cx="8962490" cy="3901611"/>
          </a:xfrm>
        </p:spPr>
        <p:txBody>
          <a:bodyPr>
            <a:normAutofit fontScale="92500"/>
          </a:bodyPr>
          <a:lstStyle/>
          <a:p>
            <a:endParaRPr lang="en-US" dirty="0">
              <a:latin typeface="Source Sans Pro" panose="020B0503030403020204" pitchFamily="34" charset="0"/>
              <a:ea typeface="Source Sans Pro" panose="020B0503030403020204" pitchFamily="34" charset="0"/>
            </a:endParaRPr>
          </a:p>
          <a:p>
            <a:r>
              <a:rPr lang="en-US" dirty="0">
                <a:latin typeface="Source Sans Pro" panose="020B0503030403020204" pitchFamily="34" charset="0"/>
                <a:ea typeface="Source Sans Pro" panose="020B0503030403020204" pitchFamily="34" charset="0"/>
              </a:rPr>
              <a:t>Basic Skills/S.O.A.R. (Student Recruitment and Engagement)</a:t>
            </a:r>
          </a:p>
          <a:p>
            <a:r>
              <a:rPr lang="en-US" dirty="0">
                <a:latin typeface="Source Sans Pro" panose="020B0503030403020204" pitchFamily="34" charset="0"/>
                <a:ea typeface="Source Sans Pro" panose="020B0503030403020204" pitchFamily="34" charset="0"/>
              </a:rPr>
              <a:t>Occupational Extension (Programming and Instruction)</a:t>
            </a:r>
          </a:p>
          <a:p>
            <a:r>
              <a:rPr lang="en-US" dirty="0">
                <a:latin typeface="Source Sans Pro" panose="020B0503030403020204" pitchFamily="34" charset="0"/>
                <a:ea typeface="Source Sans Pro" panose="020B0503030403020204" pitchFamily="34" charset="0"/>
              </a:rPr>
              <a:t>Information Technology (Square and Other Classroom/Café Tech Setup)</a:t>
            </a:r>
          </a:p>
          <a:p>
            <a:r>
              <a:rPr lang="en-US" dirty="0">
                <a:latin typeface="Source Sans Pro" panose="020B0503030403020204" pitchFamily="34" charset="0"/>
                <a:ea typeface="Source Sans Pro" panose="020B0503030403020204" pitchFamily="34" charset="0"/>
              </a:rPr>
              <a:t>Business Office (Purchasing, Vendors, Posting Revenue)</a:t>
            </a:r>
          </a:p>
          <a:p>
            <a:r>
              <a:rPr lang="en-US" dirty="0">
                <a:latin typeface="Source Sans Pro" panose="020B0503030403020204" pitchFamily="34" charset="0"/>
                <a:ea typeface="Source Sans Pro" panose="020B0503030403020204" pitchFamily="34" charset="0"/>
              </a:rPr>
              <a:t>Facilities (Maintenance and Repair of Facilities and Equipment)</a:t>
            </a:r>
          </a:p>
          <a:p>
            <a:r>
              <a:rPr lang="en-US" dirty="0">
                <a:latin typeface="Source Sans Pro" panose="020B0503030403020204" pitchFamily="34" charset="0"/>
                <a:ea typeface="Source Sans Pro" panose="020B0503030403020204" pitchFamily="34" charset="0"/>
              </a:rPr>
              <a:t>Marketing and Graphics (Promotion)</a:t>
            </a:r>
          </a:p>
          <a:p>
            <a:r>
              <a:rPr lang="en-US" dirty="0">
                <a:latin typeface="Source Sans Pro" panose="020B0503030403020204" pitchFamily="34" charset="0"/>
                <a:ea typeface="Source Sans Pro" panose="020B0503030403020204" pitchFamily="34" charset="0"/>
              </a:rPr>
              <a:t>Library Services (Resources)</a:t>
            </a:r>
          </a:p>
          <a:p>
            <a:r>
              <a:rPr lang="en-US" dirty="0">
                <a:latin typeface="Source Sans Pro" panose="020B0503030403020204" pitchFamily="34" charset="0"/>
                <a:ea typeface="Source Sans Pro" panose="020B0503030403020204" pitchFamily="34" charset="0"/>
              </a:rPr>
              <a:t>Cooperative Education (Work Study Support)</a:t>
            </a:r>
          </a:p>
          <a:p>
            <a:endParaRPr lang="en-US" dirty="0">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88C7CB7A-A05E-E6AD-C3BD-DF4FE651A3A2}"/>
              </a:ext>
            </a:extLst>
          </p:cNvPr>
          <p:cNvSpPr txBox="1"/>
          <p:nvPr/>
        </p:nvSpPr>
        <p:spPr>
          <a:xfrm>
            <a:off x="893852" y="565079"/>
            <a:ext cx="10534436" cy="707886"/>
          </a:xfrm>
          <a:prstGeom prst="rect">
            <a:avLst/>
          </a:prstGeom>
          <a:noFill/>
        </p:spPr>
        <p:txBody>
          <a:bodyPr wrap="square" rtlCol="0">
            <a:spAutoFit/>
          </a:bodyPr>
          <a:lstStyle/>
          <a:p>
            <a:r>
              <a:rPr lang="en-US" sz="4000" b="1" dirty="0">
                <a:latin typeface="Source Sans Pro" panose="020B0503030403020204" pitchFamily="34" charset="0"/>
                <a:ea typeface="Source Sans Pro" panose="020B0503030403020204" pitchFamily="34" charset="0"/>
              </a:rPr>
              <a:t>College Departments Collaboratively Involved</a:t>
            </a:r>
          </a:p>
        </p:txBody>
      </p:sp>
    </p:spTree>
    <p:extLst>
      <p:ext uri="{BB962C8B-B14F-4D97-AF65-F5344CB8AC3E}">
        <p14:creationId xmlns:p14="http://schemas.microsoft.com/office/powerpoint/2010/main" val="4156834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8605C-CD62-6348-925C-3C64B1E5E088}"/>
              </a:ext>
            </a:extLst>
          </p:cNvPr>
          <p:cNvSpPr>
            <a:spLocks noGrp="1"/>
          </p:cNvSpPr>
          <p:nvPr>
            <p:ph type="title"/>
          </p:nvPr>
        </p:nvSpPr>
        <p:spPr>
          <a:xfrm>
            <a:off x="529975" y="301545"/>
            <a:ext cx="5429036" cy="1325563"/>
          </a:xfrm>
        </p:spPr>
        <p:txBody>
          <a:bodyPr/>
          <a:lstStyle/>
          <a:p>
            <a:pPr algn="ctr"/>
            <a:r>
              <a:rPr lang="en-US" dirty="0">
                <a:latin typeface="Source Sans Pro" panose="020B0503030403020204" pitchFamily="34" charset="0"/>
                <a:ea typeface="Source Sans Pro" panose="020B0503030403020204" pitchFamily="34" charset="0"/>
              </a:rPr>
              <a:t>Example Café Start-Up Budget</a:t>
            </a:r>
          </a:p>
        </p:txBody>
      </p:sp>
      <p:pic>
        <p:nvPicPr>
          <p:cNvPr id="9" name="Content Placeholder 6">
            <a:extLst>
              <a:ext uri="{FF2B5EF4-FFF2-40B4-BE49-F238E27FC236}">
                <a16:creationId xmlns:a16="http://schemas.microsoft.com/office/drawing/2014/main" id="{0FB8A477-4253-74E1-34DA-F2FB2CA2630D}"/>
              </a:ext>
            </a:extLst>
          </p:cNvPr>
          <p:cNvPicPr>
            <a:picLocks noGrp="1" noChangeAspect="1"/>
          </p:cNvPicPr>
          <p:nvPr>
            <p:ph idx="1"/>
          </p:nvPr>
        </p:nvPicPr>
        <p:blipFill>
          <a:blip r:embed="rId4"/>
          <a:stretch>
            <a:fillRect/>
          </a:stretch>
        </p:blipFill>
        <p:spPr>
          <a:xfrm>
            <a:off x="373456" y="1849517"/>
            <a:ext cx="6143625" cy="3381375"/>
          </a:xfrm>
        </p:spPr>
      </p:pic>
      <p:sp>
        <p:nvSpPr>
          <p:cNvPr id="10" name="TextBox 9">
            <a:extLst>
              <a:ext uri="{FF2B5EF4-FFF2-40B4-BE49-F238E27FC236}">
                <a16:creationId xmlns:a16="http://schemas.microsoft.com/office/drawing/2014/main" id="{47CD9B8A-8662-A7FF-93B0-E44CEFAF4CEA}"/>
              </a:ext>
            </a:extLst>
          </p:cNvPr>
          <p:cNvSpPr txBox="1"/>
          <p:nvPr/>
        </p:nvSpPr>
        <p:spPr>
          <a:xfrm>
            <a:off x="6710412" y="500470"/>
            <a:ext cx="5346342" cy="5122493"/>
          </a:xfrm>
          <a:prstGeom prst="rect">
            <a:avLst/>
          </a:prstGeom>
          <a:noFill/>
        </p:spPr>
        <p:txBody>
          <a:bodyPr wrap="square" rtlCol="0">
            <a:spAutoFit/>
          </a:bodyPr>
          <a:lstStyle/>
          <a:p>
            <a:pPr marL="0" marR="0">
              <a:lnSpc>
                <a:spcPct val="107000"/>
              </a:lnSpc>
              <a:spcBef>
                <a:spcPts val="0"/>
              </a:spcBef>
              <a:spcAft>
                <a:spcPts val="800"/>
              </a:spcAft>
            </a:pPr>
            <a:r>
              <a:rPr lang="en-US" sz="2100" b="1" u="sng" dirty="0">
                <a:effectLst/>
                <a:latin typeface="Source Sans Pro" panose="020B0503030403020204" pitchFamily="34" charset="0"/>
                <a:ea typeface="Source Sans Pro" panose="020B0503030403020204" pitchFamily="34" charset="0"/>
                <a:cs typeface="Times New Roman" panose="02020603050405020304" pitchFamily="18" charset="0"/>
              </a:rPr>
              <a:t>Revenue</a:t>
            </a:r>
            <a:br>
              <a:rPr lang="en-US" sz="2100" dirty="0">
                <a:effectLst/>
                <a:latin typeface="Source Sans Pro" panose="020B0503030403020204" pitchFamily="34" charset="0"/>
                <a:ea typeface="Source Sans Pro" panose="020B0503030403020204" pitchFamily="34" charset="0"/>
                <a:cs typeface="Times New Roman" panose="02020603050405020304" pitchFamily="18" charset="0"/>
              </a:rPr>
            </a:br>
            <a:r>
              <a:rPr lang="en-US" sz="2100" dirty="0">
                <a:effectLst/>
                <a:latin typeface="Source Sans Pro" panose="020B0503030403020204" pitchFamily="34" charset="0"/>
                <a:ea typeface="Source Sans Pro" panose="020B0503030403020204" pitchFamily="34" charset="0"/>
                <a:cs typeface="Times New Roman" panose="02020603050405020304" pitchFamily="18" charset="0"/>
              </a:rPr>
              <a:t>The primary source of operational revenue will come from the sales of the food and drink. </a:t>
            </a:r>
          </a:p>
          <a:p>
            <a:pPr marL="0" marR="0">
              <a:lnSpc>
                <a:spcPct val="107000"/>
              </a:lnSpc>
              <a:spcBef>
                <a:spcPts val="0"/>
              </a:spcBef>
              <a:spcAft>
                <a:spcPts val="800"/>
              </a:spcAft>
            </a:pPr>
            <a:r>
              <a:rPr lang="en-US" sz="2100" dirty="0">
                <a:effectLst/>
                <a:latin typeface="Source Sans Pro" panose="020B0503030403020204" pitchFamily="34" charset="0"/>
                <a:ea typeface="Source Sans Pro" panose="020B0503030403020204" pitchFamily="34" charset="0"/>
                <a:cs typeface="Times New Roman" panose="02020603050405020304" pitchFamily="18" charset="0"/>
              </a:rPr>
              <a:t>The primary source of funding for course delivery will come from Occupational Extension FTE earned.</a:t>
            </a:r>
          </a:p>
          <a:p>
            <a:pPr marL="0" marR="0">
              <a:lnSpc>
                <a:spcPct val="107000"/>
              </a:lnSpc>
              <a:spcBef>
                <a:spcPts val="0"/>
              </a:spcBef>
              <a:spcAft>
                <a:spcPts val="800"/>
              </a:spcAft>
            </a:pPr>
            <a:br>
              <a:rPr lang="en-US" sz="2100" dirty="0">
                <a:effectLst/>
                <a:latin typeface="Source Sans Pro" panose="020B0503030403020204" pitchFamily="34" charset="0"/>
                <a:ea typeface="Source Sans Pro" panose="020B0503030403020204" pitchFamily="34" charset="0"/>
                <a:cs typeface="Times New Roman" panose="02020603050405020304" pitchFamily="18" charset="0"/>
              </a:rPr>
            </a:br>
            <a:r>
              <a:rPr lang="en-US" sz="2100" b="1" u="sng" dirty="0">
                <a:effectLst/>
                <a:latin typeface="Source Sans Pro" panose="020B0503030403020204" pitchFamily="34" charset="0"/>
                <a:ea typeface="Source Sans Pro" panose="020B0503030403020204" pitchFamily="34" charset="0"/>
                <a:cs typeface="Times New Roman" panose="02020603050405020304" pitchFamily="18" charset="0"/>
              </a:rPr>
              <a:t>Costs</a:t>
            </a:r>
            <a:br>
              <a:rPr lang="en-US" sz="2100" dirty="0">
                <a:effectLst/>
                <a:latin typeface="Source Sans Pro" panose="020B0503030403020204" pitchFamily="34" charset="0"/>
                <a:ea typeface="Source Sans Pro" panose="020B0503030403020204" pitchFamily="34" charset="0"/>
                <a:cs typeface="Times New Roman" panose="02020603050405020304" pitchFamily="18" charset="0"/>
              </a:rPr>
            </a:br>
            <a:r>
              <a:rPr lang="en-US" sz="2100" dirty="0">
                <a:effectLst/>
                <a:latin typeface="Source Sans Pro" panose="020B0503030403020204" pitchFamily="34" charset="0"/>
                <a:ea typeface="Source Sans Pro" panose="020B0503030403020204" pitchFamily="34" charset="0"/>
                <a:cs typeface="Times New Roman" panose="02020603050405020304" pitchFamily="18" charset="0"/>
              </a:rPr>
              <a:t>Since the café is a combination of a class and a service, the budget has two major components for operation—1) those expenses and revenues related to delivery of the course and 2) expenses and revenues related to food production and service. </a:t>
            </a:r>
          </a:p>
        </p:txBody>
      </p:sp>
      <p:sp>
        <p:nvSpPr>
          <p:cNvPr id="3" name="TextBox 2">
            <a:extLst>
              <a:ext uri="{FF2B5EF4-FFF2-40B4-BE49-F238E27FC236}">
                <a16:creationId xmlns:a16="http://schemas.microsoft.com/office/drawing/2014/main" id="{B0B81237-7393-2564-BA7A-77D3C7135DE6}"/>
              </a:ext>
            </a:extLst>
          </p:cNvPr>
          <p:cNvSpPr txBox="1"/>
          <p:nvPr/>
        </p:nvSpPr>
        <p:spPr>
          <a:xfrm>
            <a:off x="2558265" y="2106202"/>
            <a:ext cx="2373331" cy="2815119"/>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80302590-5147-483A-29C8-376B2392F220}"/>
              </a:ext>
            </a:extLst>
          </p:cNvPr>
          <p:cNvSpPr txBox="1"/>
          <p:nvPr/>
        </p:nvSpPr>
        <p:spPr>
          <a:xfrm>
            <a:off x="2434975" y="1849517"/>
            <a:ext cx="2496621" cy="2999885"/>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EE619C59-A4C4-A258-6F8B-CDF46452161E}"/>
              </a:ext>
            </a:extLst>
          </p:cNvPr>
          <p:cNvSpPr txBox="1"/>
          <p:nvPr/>
        </p:nvSpPr>
        <p:spPr>
          <a:xfrm>
            <a:off x="2270589" y="4664636"/>
            <a:ext cx="2661007" cy="36933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4171346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316049-D1B6-3259-6889-E2441D930895}"/>
              </a:ext>
            </a:extLst>
          </p:cNvPr>
          <p:cNvPicPr>
            <a:picLocks noChangeAspect="1"/>
          </p:cNvPicPr>
          <p:nvPr/>
        </p:nvPicPr>
        <p:blipFill>
          <a:blip r:embed="rId2"/>
          <a:stretch>
            <a:fillRect/>
          </a:stretch>
        </p:blipFill>
        <p:spPr>
          <a:xfrm>
            <a:off x="809625" y="428625"/>
            <a:ext cx="10572750" cy="6000750"/>
          </a:xfrm>
          <a:prstGeom prst="rect">
            <a:avLst/>
          </a:prstGeom>
        </p:spPr>
      </p:pic>
    </p:spTree>
    <p:extLst>
      <p:ext uri="{BB962C8B-B14F-4D97-AF65-F5344CB8AC3E}">
        <p14:creationId xmlns:p14="http://schemas.microsoft.com/office/powerpoint/2010/main" val="2867441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3C4B69-901B-144E-BEE7-AFA96EA65F8C}"/>
              </a:ext>
            </a:extLst>
          </p:cNvPr>
          <p:cNvPicPr>
            <a:picLocks noChangeAspect="1"/>
          </p:cNvPicPr>
          <p:nvPr/>
        </p:nvPicPr>
        <p:blipFill>
          <a:blip r:embed="rId2"/>
          <a:stretch>
            <a:fillRect/>
          </a:stretch>
        </p:blipFill>
        <p:spPr>
          <a:xfrm>
            <a:off x="776287" y="442912"/>
            <a:ext cx="10639425" cy="5972175"/>
          </a:xfrm>
          <a:prstGeom prst="rect">
            <a:avLst/>
          </a:prstGeom>
        </p:spPr>
      </p:pic>
    </p:spTree>
    <p:extLst>
      <p:ext uri="{BB962C8B-B14F-4D97-AF65-F5344CB8AC3E}">
        <p14:creationId xmlns:p14="http://schemas.microsoft.com/office/powerpoint/2010/main" val="1718041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3AC3E867-3AB8-FF4D-F6B3-EB77917BA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7EF56C2-D29F-C5D5-A8E1-49E94C745A23}"/>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22718" b="1"/>
          <a:stretch/>
        </p:blipFill>
        <p:spPr>
          <a:xfrm rot="5400000">
            <a:off x="-1168120" y="1532364"/>
            <a:ext cx="6514565" cy="3793268"/>
          </a:xfrm>
          <a:prstGeom prst="rect">
            <a:avLst/>
          </a:prstGeom>
        </p:spPr>
      </p:pic>
      <p:pic>
        <p:nvPicPr>
          <p:cNvPr id="6" name="Picture 5">
            <a:extLst>
              <a:ext uri="{FF2B5EF4-FFF2-40B4-BE49-F238E27FC236}">
                <a16:creationId xmlns:a16="http://schemas.microsoft.com/office/drawing/2014/main" id="{87A69B23-7905-E609-90A7-546EC457854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3315" b="-2"/>
          <a:stretch/>
        </p:blipFill>
        <p:spPr>
          <a:xfrm rot="5400000">
            <a:off x="2838717" y="1517536"/>
            <a:ext cx="6514565" cy="3822924"/>
          </a:xfrm>
          <a:prstGeom prst="rect">
            <a:avLst/>
          </a:prstGeom>
        </p:spPr>
      </p:pic>
      <p:pic>
        <p:nvPicPr>
          <p:cNvPr id="7" name="Picture 6">
            <a:extLst>
              <a:ext uri="{FF2B5EF4-FFF2-40B4-BE49-F238E27FC236}">
                <a16:creationId xmlns:a16="http://schemas.microsoft.com/office/drawing/2014/main" id="{4AF67B14-4E32-D6BB-6393-388C98DF29F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2835" b="2"/>
          <a:stretch/>
        </p:blipFill>
        <p:spPr>
          <a:xfrm rot="5400000">
            <a:off x="6830253" y="1529495"/>
            <a:ext cx="6514565" cy="3799007"/>
          </a:xfrm>
          <a:prstGeom prst="rect">
            <a:avLst/>
          </a:prstGeom>
        </p:spPr>
      </p:pic>
    </p:spTree>
    <p:extLst>
      <p:ext uri="{BB962C8B-B14F-4D97-AF65-F5344CB8AC3E}">
        <p14:creationId xmlns:p14="http://schemas.microsoft.com/office/powerpoint/2010/main" val="2178762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ext, person, standing, group">
            <a:extLst>
              <a:ext uri="{FF2B5EF4-FFF2-40B4-BE49-F238E27FC236}">
                <a16:creationId xmlns:a16="http://schemas.microsoft.com/office/drawing/2014/main" id="{53AB4DBA-A12E-878A-76DD-D64E87FF2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06" y="867089"/>
            <a:ext cx="11386272" cy="5123822"/>
          </a:xfrm>
          <a:prstGeom prst="rect">
            <a:avLst/>
          </a:prstGeom>
        </p:spPr>
      </p:pic>
    </p:spTree>
    <p:extLst>
      <p:ext uri="{BB962C8B-B14F-4D97-AF65-F5344CB8AC3E}">
        <p14:creationId xmlns:p14="http://schemas.microsoft.com/office/powerpoint/2010/main" val="468511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00EC2C-CC68-22FD-274D-0FE644BF710A}"/>
              </a:ext>
            </a:extLst>
          </p:cNvPr>
          <p:cNvSpPr>
            <a:spLocks noGrp="1"/>
          </p:cNvSpPr>
          <p:nvPr>
            <p:ph type="title"/>
          </p:nvPr>
        </p:nvSpPr>
        <p:spPr/>
        <p:txBody>
          <a:bodyPr/>
          <a:lstStyle/>
          <a:p>
            <a:r>
              <a:rPr lang="en-US" b="1" dirty="0">
                <a:latin typeface="Source Sans Pro" panose="020B0503030403020204" pitchFamily="34" charset="0"/>
                <a:ea typeface="Source Sans Pro" panose="020B0503030403020204" pitchFamily="34" charset="0"/>
              </a:rPr>
              <a:t>Curriculum and Activity Ideas</a:t>
            </a:r>
          </a:p>
        </p:txBody>
      </p:sp>
      <p:sp>
        <p:nvSpPr>
          <p:cNvPr id="5" name="Content Placeholder 4">
            <a:extLst>
              <a:ext uri="{FF2B5EF4-FFF2-40B4-BE49-F238E27FC236}">
                <a16:creationId xmlns:a16="http://schemas.microsoft.com/office/drawing/2014/main" id="{E566D664-006A-E263-F19E-F9450096F24B}"/>
              </a:ext>
            </a:extLst>
          </p:cNvPr>
          <p:cNvSpPr>
            <a:spLocks noGrp="1"/>
          </p:cNvSpPr>
          <p:nvPr>
            <p:ph idx="1"/>
          </p:nvPr>
        </p:nvSpPr>
        <p:spPr>
          <a:xfrm>
            <a:off x="854467" y="1690688"/>
            <a:ext cx="10515600" cy="4666662"/>
          </a:xfrm>
        </p:spPr>
        <p:txBody>
          <a:bodyPr>
            <a:noAutofit/>
          </a:bodyPr>
          <a:lstStyle/>
          <a:p>
            <a:r>
              <a:rPr lang="da-DK" sz="2500" dirty="0">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ServSafe® - ServSafe® - ServSafe Food Handler</a:t>
            </a:r>
            <a:endParaRPr lang="da-DK" sz="2500" dirty="0">
              <a:latin typeface="Source Sans Pro" panose="020B0503030403020204" pitchFamily="34" charset="0"/>
              <a:ea typeface="Source Sans Pro" panose="020B0503030403020204" pitchFamily="34" charset="0"/>
            </a:endParaRPr>
          </a:p>
          <a:p>
            <a:pPr>
              <a:spcBef>
                <a:spcPts val="0"/>
              </a:spcBef>
            </a:pPr>
            <a:r>
              <a:rPr lang="en-US" sz="2500" dirty="0">
                <a:effectLst/>
                <a:latin typeface="Source Sans Pro" panose="020B0503030403020204" pitchFamily="34" charset="0"/>
                <a:ea typeface="Source Sans Pro" panose="020B0503030403020204" pitchFamily="34" charset="0"/>
              </a:rPr>
              <a:t>Georgia Food Service Curriculum </a:t>
            </a:r>
            <a:r>
              <a:rPr lang="en-US" sz="2500" dirty="0">
                <a:latin typeface="Source Sans Pro" panose="020B0503030403020204" pitchFamily="34" charset="0"/>
                <a:ea typeface="Source Sans Pro" panose="020B0503030403020204" pitchFamily="34" charset="0"/>
              </a:rPr>
              <a:t>–</a:t>
            </a:r>
            <a:r>
              <a:rPr lang="en-US" sz="2500" dirty="0">
                <a:effectLst/>
                <a:latin typeface="Source Sans Pro" panose="020B0503030403020204" pitchFamily="34" charset="0"/>
                <a:ea typeface="Source Sans Pro" panose="020B0503030403020204" pitchFamily="34" charset="0"/>
              </a:rPr>
              <a:t> </a:t>
            </a:r>
          </a:p>
          <a:p>
            <a:pPr lvl="1">
              <a:spcBef>
                <a:spcPts val="0"/>
              </a:spcBef>
            </a:pPr>
            <a:r>
              <a:rPr lang="en-US" sz="2500" u="sng" dirty="0">
                <a:effectLst/>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https://dph.georgia.gov/sites/dph.georgia.gov/files/WIC_Resources/Dietetic_Internship/School%20Food%20Service%20Curriculum.pdf</a:t>
            </a:r>
            <a:r>
              <a:rPr lang="en-US" sz="2500" dirty="0">
                <a:effectLst/>
                <a:latin typeface="Source Sans Pro" panose="020B0503030403020204" pitchFamily="34" charset="0"/>
                <a:ea typeface="Source Sans Pro" panose="020B0503030403020204" pitchFamily="34" charset="0"/>
              </a:rPr>
              <a:t> </a:t>
            </a:r>
          </a:p>
          <a:p>
            <a:pPr>
              <a:spcBef>
                <a:spcPts val="0"/>
              </a:spcBef>
            </a:pPr>
            <a:r>
              <a:rPr lang="en-US" sz="2500" dirty="0">
                <a:effectLst/>
                <a:latin typeface="Source Sans Pro" panose="020B0503030403020204" pitchFamily="34" charset="0"/>
                <a:ea typeface="Source Sans Pro" panose="020B0503030403020204" pitchFamily="34" charset="0"/>
              </a:rPr>
              <a:t>USDA </a:t>
            </a:r>
            <a:r>
              <a:rPr lang="en-US" sz="2500" dirty="0" err="1">
                <a:effectLst/>
                <a:latin typeface="Source Sans Pro" panose="020B0503030403020204" pitchFamily="34" charset="0"/>
                <a:ea typeface="Source Sans Pro" panose="020B0503030403020204" pitchFamily="34" charset="0"/>
              </a:rPr>
              <a:t>PowerUp</a:t>
            </a:r>
            <a:r>
              <a:rPr lang="en-US" sz="2500" dirty="0">
                <a:effectLst/>
                <a:latin typeface="Source Sans Pro" panose="020B0503030403020204" pitchFamily="34" charset="0"/>
                <a:ea typeface="Source Sans Pro" panose="020B0503030403020204" pitchFamily="34" charset="0"/>
              </a:rPr>
              <a:t> Curriculum </a:t>
            </a:r>
            <a:r>
              <a:rPr lang="en-US" sz="2500" dirty="0">
                <a:latin typeface="Source Sans Pro" panose="020B0503030403020204" pitchFamily="34" charset="0"/>
                <a:ea typeface="Source Sans Pro" panose="020B0503030403020204" pitchFamily="34" charset="0"/>
              </a:rPr>
              <a:t>–</a:t>
            </a:r>
            <a:r>
              <a:rPr lang="en-US" sz="2500" dirty="0">
                <a:effectLst/>
                <a:latin typeface="Source Sans Pro" panose="020B0503030403020204" pitchFamily="34" charset="0"/>
                <a:ea typeface="Source Sans Pro" panose="020B0503030403020204" pitchFamily="34" charset="0"/>
              </a:rPr>
              <a:t> </a:t>
            </a:r>
          </a:p>
          <a:p>
            <a:pPr lvl="1">
              <a:spcBef>
                <a:spcPts val="0"/>
              </a:spcBef>
            </a:pPr>
            <a:r>
              <a:rPr lang="en-US" sz="2500" u="sng" dirty="0">
                <a:effectLst/>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https://snaped.fns.usda.gov/snap/PowerUp/PowerUpCurriculum.pdf</a:t>
            </a:r>
            <a:r>
              <a:rPr lang="en-US" sz="2500" dirty="0">
                <a:effectLst/>
                <a:latin typeface="Source Sans Pro" panose="020B0503030403020204" pitchFamily="34" charset="0"/>
                <a:ea typeface="Source Sans Pro" panose="020B0503030403020204" pitchFamily="34" charset="0"/>
              </a:rPr>
              <a:t> </a:t>
            </a:r>
          </a:p>
          <a:p>
            <a:pPr>
              <a:spcBef>
                <a:spcPts val="0"/>
              </a:spcBef>
            </a:pPr>
            <a:r>
              <a:rPr lang="en-US" sz="2500" dirty="0">
                <a:latin typeface="Source Sans Pro" panose="020B0503030403020204" pitchFamily="34" charset="0"/>
                <a:ea typeface="Source Sans Pro" panose="020B0503030403020204" pitchFamily="34" charset="0"/>
              </a:rPr>
              <a:t>Food Service Manager Certification North Carolina – </a:t>
            </a:r>
          </a:p>
          <a:p>
            <a:pPr lvl="1">
              <a:spcBef>
                <a:spcPts val="0"/>
              </a:spcBef>
            </a:pPr>
            <a:r>
              <a:rPr lang="en-US" sz="2500" dirty="0">
                <a:latin typeface="Source Sans Pro" panose="020B0503030403020204" pitchFamily="34" charset="0"/>
                <a:ea typeface="Source Sans Pro" panose="020B0503030403020204" pitchFamily="34" charset="0"/>
              </a:rPr>
              <a:t>foodmanageronline.com</a:t>
            </a:r>
            <a:endParaRPr lang="en-US" sz="2500" dirty="0">
              <a:latin typeface="Source Sans Pro" panose="020B0503030403020204" pitchFamily="34" charset="0"/>
              <a:ea typeface="Source Sans Pro" panose="020B0503030403020204" pitchFamily="34" charset="0"/>
              <a:cs typeface="Times New Roman" panose="02020603050405020304" pitchFamily="18" charset="0"/>
            </a:endParaRPr>
          </a:p>
          <a:p>
            <a:r>
              <a:rPr lang="en-US" sz="2500" dirty="0">
                <a:latin typeface="Source Sans Pro" panose="020B0503030403020204" pitchFamily="34" charset="0"/>
                <a:ea typeface="Source Sans Pro" panose="020B0503030403020204" pitchFamily="34" charset="0"/>
                <a:hlinkClick r:id="rId6">
                  <a:extLst>
                    <a:ext uri="{A12FA001-AC4F-418D-AE19-62706E023703}">
                      <ahyp:hlinkClr xmlns:ahyp="http://schemas.microsoft.com/office/drawing/2018/hyperlinkcolor" val="tx"/>
                    </a:ext>
                  </a:extLst>
                </a:hlinkClick>
              </a:rPr>
              <a:t>Free Online Learning at </a:t>
            </a:r>
            <a:r>
              <a:rPr lang="en-US" sz="2500" dirty="0" err="1">
                <a:latin typeface="Source Sans Pro" panose="020B0503030403020204" pitchFamily="34" charset="0"/>
                <a:ea typeface="Source Sans Pro" panose="020B0503030403020204" pitchFamily="34" charset="0"/>
                <a:hlinkClick r:id="rId6">
                  <a:extLst>
                    <a:ext uri="{A12FA001-AC4F-418D-AE19-62706E023703}">
                      <ahyp:hlinkClr xmlns:ahyp="http://schemas.microsoft.com/office/drawing/2018/hyperlinkcolor" val="tx"/>
                    </a:ext>
                  </a:extLst>
                </a:hlinkClick>
              </a:rPr>
              <a:t>GCFGlobal</a:t>
            </a:r>
            <a:r>
              <a:rPr lang="en-US" sz="2500" dirty="0">
                <a:latin typeface="Source Sans Pro" panose="020B0503030403020204" pitchFamily="34" charset="0"/>
                <a:ea typeface="Source Sans Pro" panose="020B0503030403020204" pitchFamily="34" charset="0"/>
              </a:rPr>
              <a:t> (Goodwill Community Foundation) </a:t>
            </a:r>
          </a:p>
          <a:p>
            <a:r>
              <a:rPr lang="en-US" sz="2500" dirty="0" err="1">
                <a:latin typeface="Source Sans Pro" panose="020B0503030403020204" pitchFamily="34" charset="0"/>
                <a:ea typeface="Source Sans Pro" panose="020B0503030403020204" pitchFamily="34" charset="0"/>
              </a:rPr>
              <a:t>Sporcle</a:t>
            </a:r>
            <a:r>
              <a:rPr lang="en-US" sz="2500" dirty="0">
                <a:latin typeface="Source Sans Pro" panose="020B0503030403020204" pitchFamily="34" charset="0"/>
                <a:ea typeface="Source Sans Pro" panose="020B0503030403020204" pitchFamily="34" charset="0"/>
              </a:rPr>
              <a:t> - A World of Quizzes</a:t>
            </a:r>
          </a:p>
          <a:p>
            <a:r>
              <a:rPr lang="en-US" sz="2500" dirty="0">
                <a:latin typeface="Source Sans Pro" panose="020B0503030403020204" pitchFamily="34" charset="0"/>
                <a:ea typeface="Source Sans Pro" panose="020B0503030403020204" pitchFamily="34" charset="0"/>
              </a:rPr>
              <a:t>UNC-CH TEACCH</a:t>
            </a:r>
          </a:p>
        </p:txBody>
      </p:sp>
    </p:spTree>
    <p:extLst>
      <p:ext uri="{BB962C8B-B14F-4D97-AF65-F5344CB8AC3E}">
        <p14:creationId xmlns:p14="http://schemas.microsoft.com/office/powerpoint/2010/main" val="596279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606A1-9755-642B-5252-24BDAD71549D}"/>
              </a:ext>
            </a:extLst>
          </p:cNvPr>
          <p:cNvSpPr>
            <a:spLocks noGrp="1"/>
          </p:cNvSpPr>
          <p:nvPr>
            <p:ph type="title"/>
          </p:nvPr>
        </p:nvSpPr>
        <p:spPr>
          <a:xfrm>
            <a:off x="1335640" y="274030"/>
            <a:ext cx="8609744" cy="1325563"/>
          </a:xfrm>
        </p:spPr>
        <p:txBody>
          <a:bodyPr/>
          <a:lstStyle/>
          <a:p>
            <a:r>
              <a:rPr lang="en-US" b="1" dirty="0">
                <a:latin typeface="Source Sans Pro" panose="020B0503030403020204" pitchFamily="34" charset="0"/>
                <a:ea typeface="Source Sans Pro" panose="020B0503030403020204" pitchFamily="34" charset="0"/>
              </a:rPr>
              <a:t>Textbook Ideas and Resources</a:t>
            </a:r>
          </a:p>
        </p:txBody>
      </p:sp>
      <p:sp>
        <p:nvSpPr>
          <p:cNvPr id="3" name="Content Placeholder 2">
            <a:extLst>
              <a:ext uri="{FF2B5EF4-FFF2-40B4-BE49-F238E27FC236}">
                <a16:creationId xmlns:a16="http://schemas.microsoft.com/office/drawing/2014/main" id="{D8EDA5C2-479E-BC60-E514-0EC3259ED81F}"/>
              </a:ext>
            </a:extLst>
          </p:cNvPr>
          <p:cNvSpPr>
            <a:spLocks noGrp="1"/>
          </p:cNvSpPr>
          <p:nvPr>
            <p:ph idx="1"/>
          </p:nvPr>
        </p:nvSpPr>
        <p:spPr>
          <a:xfrm>
            <a:off x="673813" y="1599593"/>
            <a:ext cx="11275032" cy="4575176"/>
          </a:xfrm>
        </p:spPr>
        <p:txBody>
          <a:bodyPr>
            <a:noAutofit/>
          </a:bodyPr>
          <a:lstStyle/>
          <a:p>
            <a:r>
              <a:rPr lang="en-US" sz="2400" dirty="0">
                <a:effectLst/>
                <a:latin typeface="Source Sans Pro" panose="020B0503030403020204" pitchFamily="34" charset="0"/>
                <a:ea typeface="Source Sans Pro" panose="020B0503030403020204" pitchFamily="34" charset="0"/>
              </a:rPr>
              <a:t>Teaching Authentic Cooking Skills to Adults with Intellectual and Developmental Disabilities: Active Engagement (ISBN 978-0-9965068-8-5)</a:t>
            </a:r>
          </a:p>
          <a:p>
            <a:r>
              <a:rPr lang="en-US" sz="2400" u="sng" dirty="0">
                <a:effectLst/>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On Cooking: A Textbook of Culinary Fundamentals (pearson.com)</a:t>
            </a:r>
            <a:r>
              <a:rPr lang="en-US" sz="2400" dirty="0">
                <a:effectLst/>
                <a:latin typeface="Source Sans Pro" panose="020B0503030403020204" pitchFamily="34" charset="0"/>
                <a:ea typeface="Source Sans Pro" panose="020B0503030403020204" pitchFamily="34" charset="0"/>
              </a:rPr>
              <a:t> - Pearson </a:t>
            </a:r>
            <a:r>
              <a:rPr lang="en-US" sz="2400" dirty="0">
                <a:latin typeface="Source Sans Pro" panose="020B0503030403020204" pitchFamily="34" charset="0"/>
                <a:ea typeface="Source Sans Pro" panose="020B0503030403020204" pitchFamily="34" charset="0"/>
              </a:rPr>
              <a:t>(ISBN 978-0134441900) </a:t>
            </a:r>
            <a:endParaRPr lang="en-US" sz="2400" u="sng" dirty="0">
              <a:latin typeface="Source Sans Pro" panose="020B0503030403020204" pitchFamily="34" charset="0"/>
              <a:ea typeface="Source Sans Pro" panose="020B0503030403020204" pitchFamily="34" charset="0"/>
            </a:endParaRPr>
          </a:p>
          <a:p>
            <a:r>
              <a:rPr lang="en-US" sz="2400" u="sng" dirty="0">
                <a:effectLst/>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Life Skills Activities for Secondary Students with Special Needs</a:t>
            </a:r>
            <a:r>
              <a:rPr lang="en-US" sz="2400" u="sng" dirty="0">
                <a:effectLst/>
                <a:latin typeface="Source Sans Pro" panose="020B0503030403020204" pitchFamily="34" charset="0"/>
                <a:ea typeface="Source Sans Pro" panose="020B0503030403020204" pitchFamily="34" charset="0"/>
              </a:rPr>
              <a:t> </a:t>
            </a:r>
            <a:r>
              <a:rPr lang="en-US" sz="2400" dirty="0">
                <a:effectLst/>
                <a:latin typeface="Source Sans Pro" panose="020B0503030403020204" pitchFamily="34" charset="0"/>
                <a:ea typeface="Source Sans Pro" panose="020B0503030403020204" pitchFamily="34" charset="0"/>
                <a:cs typeface="Times New Roman" panose="02020603050405020304" pitchFamily="18" charset="0"/>
              </a:rPr>
              <a:t>(ISBN 9780470538487)</a:t>
            </a:r>
            <a:endParaRPr lang="en-US" sz="2400" u="sng" dirty="0">
              <a:effectLst/>
              <a:latin typeface="Source Sans Pro" panose="020B0503030403020204" pitchFamily="34" charset="0"/>
              <a:ea typeface="Source Sans Pro" panose="020B0503030403020204" pitchFamily="34" charset="0"/>
            </a:endParaRPr>
          </a:p>
          <a:p>
            <a:r>
              <a:rPr lang="en-US" sz="2400" dirty="0">
                <a:effectLst/>
                <a:latin typeface="Source Sans Pro" panose="020B0503030403020204" pitchFamily="34" charset="0"/>
                <a:ea typeface="Source Sans Pro" panose="020B0503030403020204" pitchFamily="34" charset="0"/>
              </a:rPr>
              <a:t>The Professional Chef - </a:t>
            </a:r>
            <a:r>
              <a:rPr lang="en-US" sz="2400" dirty="0">
                <a:latin typeface="Source Sans Pro" panose="020B0503030403020204" pitchFamily="34" charset="0"/>
                <a:ea typeface="Source Sans Pro" panose="020B0503030403020204" pitchFamily="34" charset="0"/>
              </a:rPr>
              <a:t>Wiley </a:t>
            </a:r>
            <a:r>
              <a:rPr lang="en-US" sz="2400" dirty="0">
                <a:effectLst/>
                <a:latin typeface="Source Sans Pro" panose="020B0503030403020204" pitchFamily="34" charset="0"/>
                <a:ea typeface="Source Sans Pro" panose="020B0503030403020204" pitchFamily="34" charset="0"/>
              </a:rPr>
              <a:t>(ISBN 9780470421352) </a:t>
            </a:r>
          </a:p>
          <a:p>
            <a:r>
              <a:rPr lang="en-US" sz="2400" dirty="0">
                <a:effectLst/>
                <a:latin typeface="Source Sans Pro" panose="020B0503030403020204" pitchFamily="34" charset="0"/>
                <a:ea typeface="Source Sans Pro" panose="020B0503030403020204" pitchFamily="34" charset="0"/>
              </a:rPr>
              <a:t>Systematic instruction for students with moderate and severe disabilities (ISBN 978-1598571936) </a:t>
            </a:r>
          </a:p>
          <a:p>
            <a:r>
              <a:rPr lang="en-US" sz="2400" dirty="0">
                <a:latin typeface="Source Sans Pro" panose="020B0503030403020204" pitchFamily="34" charset="0"/>
                <a:ea typeface="Source Sans Pro" panose="020B0503030403020204" pitchFamily="34" charset="0"/>
              </a:rPr>
              <a:t>Journal Article - </a:t>
            </a:r>
            <a:r>
              <a:rPr lang="en-US" sz="2400" u="sng" dirty="0">
                <a:effectLst/>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https://www.researchgate.net/publication/299373625_Teaching_Food_Safety_Skills_to_Students_with_Disabilities</a:t>
            </a:r>
            <a:r>
              <a:rPr lang="en-US" sz="2400" dirty="0">
                <a:effectLst/>
                <a:latin typeface="Source Sans Pro" panose="020B0503030403020204" pitchFamily="34" charset="0"/>
                <a:ea typeface="Source Sans Pro" panose="020B0503030403020204" pitchFamily="34" charset="0"/>
              </a:rPr>
              <a:t>  </a:t>
            </a:r>
          </a:p>
        </p:txBody>
      </p:sp>
    </p:spTree>
    <p:extLst>
      <p:ext uri="{BB962C8B-B14F-4D97-AF65-F5344CB8AC3E}">
        <p14:creationId xmlns:p14="http://schemas.microsoft.com/office/powerpoint/2010/main" val="139973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869235-AA58-D34A-CEFC-F81ED89F133B}"/>
              </a:ext>
            </a:extLst>
          </p:cNvPr>
          <p:cNvSpPr>
            <a:spLocks noGrp="1"/>
          </p:cNvSpPr>
          <p:nvPr>
            <p:ph type="ctrTitle"/>
          </p:nvPr>
        </p:nvSpPr>
        <p:spPr>
          <a:xfrm>
            <a:off x="1695236" y="232881"/>
            <a:ext cx="9144000" cy="1127677"/>
          </a:xfrm>
        </p:spPr>
        <p:txBody>
          <a:bodyPr>
            <a:normAutofit/>
          </a:bodyPr>
          <a:lstStyle/>
          <a:p>
            <a:r>
              <a:rPr lang="en-US" sz="4800" b="1" dirty="0">
                <a:latin typeface="Source Sans Pro" panose="020B0503030403020204" pitchFamily="34" charset="0"/>
                <a:ea typeface="Source Sans Pro" panose="020B0503030403020204" pitchFamily="34" charset="0"/>
              </a:rPr>
              <a:t>Basic Skills Career Pathways</a:t>
            </a:r>
          </a:p>
        </p:txBody>
      </p:sp>
      <p:sp>
        <p:nvSpPr>
          <p:cNvPr id="5" name="Subtitle 4">
            <a:extLst>
              <a:ext uri="{FF2B5EF4-FFF2-40B4-BE49-F238E27FC236}">
                <a16:creationId xmlns:a16="http://schemas.microsoft.com/office/drawing/2014/main" id="{D4308A6B-6ED2-FCCE-1F27-B377BF0FDE9E}"/>
              </a:ext>
            </a:extLst>
          </p:cNvPr>
          <p:cNvSpPr>
            <a:spLocks noGrp="1"/>
          </p:cNvSpPr>
          <p:nvPr>
            <p:ph type="subTitle" idx="1"/>
          </p:nvPr>
        </p:nvSpPr>
        <p:spPr>
          <a:xfrm>
            <a:off x="1226050" y="1331448"/>
            <a:ext cx="9613186" cy="4463177"/>
          </a:xfrm>
        </p:spPr>
        <p:txBody>
          <a:bodyPr>
            <a:normAutofit/>
          </a:bodyPr>
          <a:lstStyle/>
          <a:p>
            <a:r>
              <a:rPr lang="en-US" dirty="0">
                <a:latin typeface="Source Sans Pro" panose="020B0503030403020204" pitchFamily="34" charset="0"/>
                <a:ea typeface="Source Sans Pro" panose="020B0503030403020204" pitchFamily="34" charset="0"/>
              </a:rPr>
              <a:t>Adult Basic Education (ABE)</a:t>
            </a:r>
          </a:p>
          <a:p>
            <a:r>
              <a:rPr lang="en-US" dirty="0">
                <a:latin typeface="Source Sans Pro" panose="020B0503030403020204" pitchFamily="34" charset="0"/>
                <a:ea typeface="Source Sans Pro" panose="020B0503030403020204" pitchFamily="34" charset="0"/>
              </a:rPr>
              <a:t>Adult High School</a:t>
            </a:r>
          </a:p>
          <a:p>
            <a:r>
              <a:rPr lang="en-US" dirty="0">
                <a:latin typeface="Source Sans Pro" panose="020B0503030403020204" pitchFamily="34" charset="0"/>
                <a:ea typeface="Source Sans Pro" panose="020B0503030403020204" pitchFamily="34" charset="0"/>
              </a:rPr>
              <a:t>English as a Second Language</a:t>
            </a:r>
          </a:p>
          <a:p>
            <a:r>
              <a:rPr lang="en-US" dirty="0">
                <a:latin typeface="Source Sans Pro" panose="020B0503030403020204" pitchFamily="34" charset="0"/>
                <a:ea typeface="Source Sans Pro" panose="020B0503030403020204" pitchFamily="34" charset="0"/>
              </a:rPr>
              <a:t>S.O.A.R. Program (</a:t>
            </a:r>
            <a:r>
              <a:rPr lang="en-US" dirty="0">
                <a:effectLst/>
                <a:latin typeface="Source Sans Pro" panose="020B0503030403020204" pitchFamily="34" charset="0"/>
                <a:ea typeface="Source Sans Pro" panose="020B0503030403020204" pitchFamily="34" charset="0"/>
                <a:cs typeface="Times New Roman" panose="02020603050405020304" pitchFamily="18" charset="0"/>
              </a:rPr>
              <a:t>Skills, Opportunity, Awareness, Readiness )</a:t>
            </a:r>
            <a:endParaRPr lang="en-US" sz="2000" dirty="0">
              <a:latin typeface="Source Sans Pro" panose="020B0503030403020204" pitchFamily="34" charset="0"/>
              <a:ea typeface="Source Sans Pro" panose="020B0503030403020204" pitchFamily="34" charset="0"/>
            </a:endParaRPr>
          </a:p>
          <a:p>
            <a:r>
              <a:rPr lang="en-US" sz="2000" dirty="0">
                <a:effectLst/>
                <a:latin typeface="Source Sans Pro" panose="020B0503030403020204" pitchFamily="34" charset="0"/>
                <a:ea typeface="Source Sans Pro" panose="020B0503030403020204" pitchFamily="34" charset="0"/>
                <a:cs typeface="Times New Roman" panose="02020603050405020304" pitchFamily="18" charset="0"/>
              </a:rPr>
              <a:t>* </a:t>
            </a:r>
            <a:r>
              <a:rPr lang="en-US" sz="1600" dirty="0">
                <a:effectLst/>
                <a:latin typeface="Source Sans Pro" panose="020B0503030403020204" pitchFamily="34" charset="0"/>
                <a:ea typeface="Source Sans Pro" panose="020B0503030403020204" pitchFamily="34" charset="0"/>
                <a:cs typeface="Times New Roman" panose="02020603050405020304" pitchFamily="18" charset="0"/>
              </a:rPr>
              <a:t>The S.O.A.R program focus is on helping </a:t>
            </a:r>
            <a:r>
              <a:rPr lang="en-US" sz="1600" dirty="0">
                <a:latin typeface="Source Sans Pro" panose="020B0503030403020204" pitchFamily="34" charset="0"/>
                <a:ea typeface="Source Sans Pro" panose="020B0503030403020204" pitchFamily="34" charset="0"/>
              </a:rPr>
              <a:t>Adults with Intellectual Disabilities</a:t>
            </a:r>
          </a:p>
          <a:p>
            <a:pPr lvl="1"/>
            <a:r>
              <a:rPr lang="en-US" sz="1600" dirty="0">
                <a:effectLst/>
                <a:latin typeface="Source Sans Pro" panose="020B0503030403020204" pitchFamily="34" charset="0"/>
                <a:ea typeface="Source Sans Pro" panose="020B0503030403020204" pitchFamily="34" charset="0"/>
                <a:cs typeface="Times New Roman" panose="02020603050405020304" pitchFamily="18" charset="0"/>
              </a:rPr>
              <a:t>	become more independent and self-directing by acquiring basic literacy, social and life skills needed to function successfully in daily living. </a:t>
            </a:r>
            <a:endParaRPr lang="en-US" sz="1600" dirty="0">
              <a:latin typeface="Source Sans Pro" panose="020B0503030403020204" pitchFamily="34" charset="0"/>
              <a:ea typeface="Source Sans Pro" panose="020B0503030403020204" pitchFamily="34" charset="0"/>
            </a:endParaRPr>
          </a:p>
          <a:p>
            <a:endParaRPr lang="en-US" dirty="0">
              <a:latin typeface="Source Sans Pro" panose="020B0503030403020204" pitchFamily="34" charset="0"/>
              <a:ea typeface="Source Sans Pro" panose="020B0503030403020204" pitchFamily="34" charset="0"/>
            </a:endParaRPr>
          </a:p>
          <a:p>
            <a:r>
              <a:rPr lang="en-US" dirty="0">
                <a:latin typeface="Source Sans Pro" panose="020B0503030403020204" pitchFamily="34" charset="0"/>
                <a:ea typeface="Source Sans Pro" panose="020B0503030403020204" pitchFamily="34" charset="0"/>
              </a:rPr>
              <a:t>Adding Occupational Pathways</a:t>
            </a:r>
          </a:p>
          <a:p>
            <a:pPr lvl="1"/>
            <a:r>
              <a:rPr lang="en-US" sz="1600" dirty="0">
                <a:latin typeface="Source Sans Pro" panose="020B0503030403020204" pitchFamily="34" charset="0"/>
                <a:ea typeface="Source Sans Pro" panose="020B0503030403020204" pitchFamily="34" charset="0"/>
              </a:rPr>
              <a:t>Manufacturing</a:t>
            </a:r>
          </a:p>
          <a:p>
            <a:pPr lvl="1"/>
            <a:r>
              <a:rPr lang="en-US" sz="1600" dirty="0">
                <a:latin typeface="Source Sans Pro" panose="020B0503030403020204" pitchFamily="34" charset="0"/>
                <a:ea typeface="Source Sans Pro" panose="020B0503030403020204" pitchFamily="34" charset="0"/>
              </a:rPr>
              <a:t>Logistics</a:t>
            </a:r>
          </a:p>
          <a:p>
            <a:pPr lvl="1"/>
            <a:r>
              <a:rPr lang="en-US" sz="1600" dirty="0">
                <a:latin typeface="Source Sans Pro" panose="020B0503030403020204" pitchFamily="34" charset="0"/>
                <a:ea typeface="Source Sans Pro" panose="020B0503030403020204" pitchFamily="34" charset="0"/>
              </a:rPr>
              <a:t>Food Service</a:t>
            </a:r>
          </a:p>
        </p:txBody>
      </p:sp>
    </p:spTree>
    <p:extLst>
      <p:ext uri="{BB962C8B-B14F-4D97-AF65-F5344CB8AC3E}">
        <p14:creationId xmlns:p14="http://schemas.microsoft.com/office/powerpoint/2010/main" val="3593419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AE2A9-51CA-4DD4-02FE-655D02E5B087}"/>
              </a:ext>
            </a:extLst>
          </p:cNvPr>
          <p:cNvSpPr>
            <a:spLocks noGrp="1"/>
          </p:cNvSpPr>
          <p:nvPr>
            <p:ph type="title"/>
          </p:nvPr>
        </p:nvSpPr>
        <p:spPr>
          <a:xfrm>
            <a:off x="811657" y="272658"/>
            <a:ext cx="10695399" cy="1325563"/>
          </a:xfrm>
        </p:spPr>
        <p:txBody>
          <a:bodyPr>
            <a:normAutofit/>
          </a:bodyPr>
          <a:lstStyle/>
          <a:p>
            <a:pPr algn="ctr"/>
            <a:r>
              <a:rPr lang="en-US" sz="4000" b="1" dirty="0">
                <a:latin typeface="Source Sans Pro" panose="020B0503030403020204" pitchFamily="34" charset="0"/>
                <a:ea typeface="Source Sans Pro" panose="020B0503030403020204" pitchFamily="34" charset="0"/>
              </a:rPr>
              <a:t>Cooking and Food Resources Provided By Our RCCC Librarians</a:t>
            </a:r>
          </a:p>
        </p:txBody>
      </p:sp>
      <p:sp>
        <p:nvSpPr>
          <p:cNvPr id="7" name="Content Placeholder 6">
            <a:extLst>
              <a:ext uri="{FF2B5EF4-FFF2-40B4-BE49-F238E27FC236}">
                <a16:creationId xmlns:a16="http://schemas.microsoft.com/office/drawing/2014/main" id="{0747154C-E120-1B4F-ACCB-036816B000E3}"/>
              </a:ext>
            </a:extLst>
          </p:cNvPr>
          <p:cNvSpPr>
            <a:spLocks noGrp="1"/>
          </p:cNvSpPr>
          <p:nvPr>
            <p:ph idx="1"/>
          </p:nvPr>
        </p:nvSpPr>
        <p:spPr>
          <a:xfrm>
            <a:off x="513707" y="1520576"/>
            <a:ext cx="11424863" cy="4962417"/>
          </a:xfrm>
        </p:spPr>
        <p:txBody>
          <a:bodyPr>
            <a:noAutofit/>
          </a:bodyPr>
          <a:lstStyle/>
          <a:p>
            <a:pPr>
              <a:spcBef>
                <a:spcPts val="0"/>
              </a:spcBef>
            </a:pPr>
            <a:r>
              <a:rPr lang="en-US" sz="2100" b="1" dirty="0">
                <a:effectLst/>
                <a:latin typeface="Source Sans Pro" panose="020B0503030403020204" pitchFamily="34" charset="0"/>
                <a:ea typeface="Source Sans Pro" panose="020B0503030403020204" pitchFamily="34" charset="0"/>
              </a:rPr>
              <a:t>Accessible Chef: </a:t>
            </a:r>
            <a:r>
              <a:rPr lang="en-US" sz="2100" dirty="0">
                <a:effectLst/>
                <a:latin typeface="Source Sans Pro" panose="020B0503030403020204" pitchFamily="34" charset="0"/>
                <a:ea typeface="Source Sans Pro" panose="020B0503030403020204" pitchFamily="34" charset="0"/>
              </a:rPr>
              <a:t>visual recipes, a recipe creator to help you make your own visual recipes, and resources on things like pre-cooking skills and adaptive cooking tools - </a:t>
            </a:r>
            <a:r>
              <a:rPr lang="en-US" sz="2100" u="sng" dirty="0">
                <a:effectLst/>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https://accessiblechef.com/</a:t>
            </a:r>
            <a:endParaRPr lang="en-US" sz="2100" dirty="0">
              <a:effectLst/>
              <a:latin typeface="Source Sans Pro" panose="020B0503030403020204" pitchFamily="34" charset="0"/>
              <a:ea typeface="Source Sans Pro" panose="020B0503030403020204" pitchFamily="34" charset="0"/>
            </a:endParaRPr>
          </a:p>
          <a:p>
            <a:pPr>
              <a:spcBef>
                <a:spcPts val="0"/>
              </a:spcBef>
            </a:pPr>
            <a:r>
              <a:rPr lang="en-US" sz="2100" b="1" dirty="0" err="1">
                <a:effectLst/>
                <a:latin typeface="Source Sans Pro" panose="020B0503030403020204" pitchFamily="34" charset="0"/>
                <a:ea typeface="Source Sans Pro" panose="020B0503030403020204" pitchFamily="34" charset="0"/>
              </a:rPr>
              <a:t>Bry-Backmanor</a:t>
            </a:r>
            <a:r>
              <a:rPr lang="en-US" sz="2100" b="1" dirty="0">
                <a:effectLst/>
                <a:latin typeface="Source Sans Pro" panose="020B0503030403020204" pitchFamily="34" charset="0"/>
                <a:ea typeface="Source Sans Pro" panose="020B0503030403020204" pitchFamily="34" charset="0"/>
              </a:rPr>
              <a:t>: </a:t>
            </a:r>
            <a:r>
              <a:rPr lang="en-US" sz="2100" dirty="0">
                <a:effectLst/>
                <a:latin typeface="Source Sans Pro" panose="020B0503030403020204" pitchFamily="34" charset="0"/>
                <a:ea typeface="Source Sans Pro" panose="020B0503030403020204" pitchFamily="34" charset="0"/>
              </a:rPr>
              <a:t>This has some more visual recipes focusing on symbols instead of pictures - </a:t>
            </a:r>
            <a:r>
              <a:rPr lang="en-US" sz="2100" u="sng" dirty="0">
                <a:effectLst/>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http://www.bry-backmanor.org/picturerecipes.html</a:t>
            </a:r>
            <a:endParaRPr lang="en-US" sz="2100" u="sng" dirty="0">
              <a:latin typeface="Source Sans Pro" panose="020B0503030403020204" pitchFamily="34" charset="0"/>
              <a:ea typeface="Source Sans Pro" panose="020B0503030403020204" pitchFamily="34" charset="0"/>
            </a:endParaRPr>
          </a:p>
          <a:p>
            <a:pPr>
              <a:spcBef>
                <a:spcPts val="0"/>
              </a:spcBef>
            </a:pPr>
            <a:r>
              <a:rPr lang="en-US" sz="2100" b="1" dirty="0" err="1">
                <a:effectLst/>
                <a:latin typeface="Source Sans Pro" panose="020B0503030403020204" pitchFamily="34" charset="0"/>
                <a:ea typeface="Source Sans Pro" panose="020B0503030403020204" pitchFamily="34" charset="0"/>
              </a:rPr>
              <a:t>Kanopy</a:t>
            </a:r>
            <a:endParaRPr lang="en-US" sz="2100" b="1" dirty="0">
              <a:latin typeface="Source Sans Pro" panose="020B0503030403020204" pitchFamily="34" charset="0"/>
              <a:ea typeface="Source Sans Pro" panose="020B0503030403020204" pitchFamily="34" charset="0"/>
            </a:endParaRPr>
          </a:p>
          <a:p>
            <a:pPr lvl="1">
              <a:spcBef>
                <a:spcPts val="0"/>
              </a:spcBef>
            </a:pPr>
            <a:r>
              <a:rPr lang="en-US" sz="2100" dirty="0">
                <a:effectLst/>
                <a:latin typeface="Source Sans Pro" panose="020B0503030403020204" pitchFamily="34" charset="0"/>
                <a:ea typeface="Source Sans Pro" panose="020B0503030403020204" pitchFamily="34" charset="0"/>
              </a:rPr>
              <a:t>The Everyday Gourmet: Rediscovering the Lost Art of Cooking - </a:t>
            </a:r>
            <a:r>
              <a:rPr lang="en-US" sz="2100" u="sng" dirty="0">
                <a:effectLst/>
                <a:latin typeface="Source Sans Pro" panose="020B0503030403020204" pitchFamily="34" charset="0"/>
                <a:ea typeface="Source Sans Pro" panose="020B0503030403020204" pitchFamily="34" charset="0"/>
                <a:hlinkClick r:id="rId5" tooltip="https://www.kanopy.com/en/rccc/video/149863">
                  <a:extLst>
                    <a:ext uri="{A12FA001-AC4F-418D-AE19-62706E023703}">
                      <ahyp:hlinkClr xmlns:ahyp="http://schemas.microsoft.com/office/drawing/2018/hyperlinkcolor" val="tx"/>
                    </a:ext>
                  </a:extLst>
                </a:hlinkClick>
              </a:rPr>
              <a:t>https://www.kanopy.com/en/rccc/video/149863</a:t>
            </a:r>
            <a:endParaRPr lang="en-US" sz="2100" u="sng" dirty="0">
              <a:latin typeface="Source Sans Pro" panose="020B0503030403020204" pitchFamily="34" charset="0"/>
              <a:ea typeface="Source Sans Pro" panose="020B0503030403020204" pitchFamily="34" charset="0"/>
            </a:endParaRPr>
          </a:p>
          <a:p>
            <a:pPr lvl="1">
              <a:spcBef>
                <a:spcPts val="0"/>
              </a:spcBef>
            </a:pPr>
            <a:r>
              <a:rPr lang="en-US" sz="2100" dirty="0">
                <a:effectLst/>
                <a:latin typeface="Source Sans Pro" panose="020B0503030403020204" pitchFamily="34" charset="0"/>
                <a:ea typeface="Source Sans Pro" panose="020B0503030403020204" pitchFamily="34" charset="0"/>
              </a:rPr>
              <a:t>The Everyday Gourmet: Cooking with Vegetables - </a:t>
            </a:r>
            <a:r>
              <a:rPr lang="en-US" sz="2100" u="sng" dirty="0">
                <a:effectLst/>
                <a:latin typeface="Source Sans Pro" panose="020B0503030403020204" pitchFamily="34" charset="0"/>
                <a:ea typeface="Source Sans Pro" panose="020B0503030403020204" pitchFamily="34" charset="0"/>
                <a:hlinkClick r:id="rId6" tooltip="https://www.kanopy.com/en/rccc/video/1113190">
                  <a:extLst>
                    <a:ext uri="{A12FA001-AC4F-418D-AE19-62706E023703}">
                      <ahyp:hlinkClr xmlns:ahyp="http://schemas.microsoft.com/office/drawing/2018/hyperlinkcolor" val="tx"/>
                    </a:ext>
                  </a:extLst>
                </a:hlinkClick>
              </a:rPr>
              <a:t>https://www.kanopy.com/en/rccc/video/1113190</a:t>
            </a:r>
            <a:endParaRPr lang="en-US" sz="2100" u="sng" dirty="0">
              <a:latin typeface="Source Sans Pro" panose="020B0503030403020204" pitchFamily="34" charset="0"/>
              <a:ea typeface="Source Sans Pro" panose="020B0503030403020204" pitchFamily="34" charset="0"/>
            </a:endParaRPr>
          </a:p>
          <a:p>
            <a:pPr>
              <a:spcBef>
                <a:spcPts val="0"/>
              </a:spcBef>
            </a:pPr>
            <a:r>
              <a:rPr lang="en-US" sz="2100" b="1" dirty="0">
                <a:effectLst/>
                <a:latin typeface="Source Sans Pro" panose="020B0503030403020204" pitchFamily="34" charset="0"/>
                <a:ea typeface="Source Sans Pro" panose="020B0503030403020204" pitchFamily="34" charset="0"/>
              </a:rPr>
              <a:t>Microwave Cooking: </a:t>
            </a:r>
            <a:r>
              <a:rPr lang="en-US" sz="2100" u="sng" dirty="0">
                <a:effectLst/>
                <a:latin typeface="Source Sans Pro" panose="020B0503030403020204" pitchFamily="34" charset="0"/>
                <a:ea typeface="Source Sans Pro" panose="020B0503030403020204" pitchFamily="34" charset="0"/>
                <a:hlinkClick r:id="rId7">
                  <a:extLst>
                    <a:ext uri="{A12FA001-AC4F-418D-AE19-62706E023703}">
                      <ahyp:hlinkClr xmlns:ahyp="http://schemas.microsoft.com/office/drawing/2018/hyperlinkcolor" val="tx"/>
                    </a:ext>
                  </a:extLst>
                </a:hlinkClick>
              </a:rPr>
              <a:t>https://etd.ohiolink.edu/apexprod/rws_etd/send_file/send?accession=osu1365932246&amp;disposition=inline</a:t>
            </a:r>
            <a:r>
              <a:rPr lang="en-US" sz="2100" dirty="0">
                <a:effectLst/>
                <a:latin typeface="Source Sans Pro" panose="020B0503030403020204" pitchFamily="34" charset="0"/>
                <a:ea typeface="Source Sans Pro" panose="020B0503030403020204" pitchFamily="34" charset="0"/>
              </a:rPr>
              <a:t> </a:t>
            </a:r>
          </a:p>
          <a:p>
            <a:pPr>
              <a:spcBef>
                <a:spcPts val="0"/>
              </a:spcBef>
            </a:pPr>
            <a:r>
              <a:rPr lang="en-US" sz="2100" b="1" dirty="0">
                <a:effectLst/>
                <a:latin typeface="Source Sans Pro" panose="020B0503030403020204" pitchFamily="34" charset="0"/>
                <a:ea typeface="Source Sans Pro" panose="020B0503030403020204" pitchFamily="34" charset="0"/>
              </a:rPr>
              <a:t>Breezy Special Ed: </a:t>
            </a:r>
            <a:r>
              <a:rPr lang="en-US" sz="2100" u="sng" dirty="0">
                <a:effectLst/>
                <a:latin typeface="Source Sans Pro" panose="020B0503030403020204" pitchFamily="34" charset="0"/>
                <a:ea typeface="Source Sans Pro" panose="020B0503030403020204" pitchFamily="34" charset="0"/>
                <a:hlinkClick r:id="rId8">
                  <a:extLst>
                    <a:ext uri="{A12FA001-AC4F-418D-AE19-62706E023703}">
                      <ahyp:hlinkClr xmlns:ahyp="http://schemas.microsoft.com/office/drawing/2018/hyperlinkcolor" val="tx"/>
                    </a:ext>
                  </a:extLst>
                </a:hlinkClick>
              </a:rPr>
              <a:t>http://www.breezyspecialed.com/2016/05/how-to-incorporate-cooking-lessons-into.html</a:t>
            </a:r>
            <a:r>
              <a:rPr lang="en-US" sz="2100" dirty="0">
                <a:effectLst/>
                <a:latin typeface="Source Sans Pro" panose="020B0503030403020204" pitchFamily="34" charset="0"/>
                <a:ea typeface="Source Sans Pro" panose="020B0503030403020204" pitchFamily="34" charset="0"/>
              </a:rPr>
              <a:t> </a:t>
            </a:r>
          </a:p>
          <a:p>
            <a:pPr>
              <a:spcBef>
                <a:spcPts val="0"/>
              </a:spcBef>
            </a:pPr>
            <a:r>
              <a:rPr lang="en-US" sz="2100" b="1" dirty="0">
                <a:effectLst/>
                <a:latin typeface="Source Sans Pro" panose="020B0503030403020204" pitchFamily="34" charset="0"/>
                <a:ea typeface="Source Sans Pro" panose="020B0503030403020204" pitchFamily="34" charset="0"/>
              </a:rPr>
              <a:t>My World Kitchen </a:t>
            </a:r>
            <a:r>
              <a:rPr lang="en-US" sz="2100" dirty="0">
                <a:effectLst/>
                <a:latin typeface="Source Sans Pro" panose="020B0503030403020204" pitchFamily="34" charset="0"/>
                <a:ea typeface="Source Sans Pro" panose="020B0503030403020204" pitchFamily="34" charset="0"/>
              </a:rPr>
              <a:t>(4 part</a:t>
            </a:r>
            <a:r>
              <a:rPr lang="en-US" sz="2100" dirty="0">
                <a:latin typeface="Source Sans Pro" panose="020B0503030403020204" pitchFamily="34" charset="0"/>
                <a:ea typeface="Source Sans Pro" panose="020B0503030403020204" pitchFamily="34" charset="0"/>
              </a:rPr>
              <a:t> - </a:t>
            </a:r>
            <a:r>
              <a:rPr lang="en-US" sz="2100" dirty="0">
                <a:effectLst/>
                <a:latin typeface="Source Sans Pro" panose="020B0503030403020204" pitchFamily="34" charset="0"/>
                <a:ea typeface="Source Sans Pro" panose="020B0503030403020204" pitchFamily="34" charset="0"/>
              </a:rPr>
              <a:t>series) </a:t>
            </a:r>
          </a:p>
          <a:p>
            <a:pPr>
              <a:spcBef>
                <a:spcPts val="0"/>
              </a:spcBef>
            </a:pPr>
            <a:r>
              <a:rPr lang="en-US" sz="2100" b="1" dirty="0">
                <a:effectLst/>
                <a:latin typeface="Source Sans Pro" panose="020B0503030403020204" pitchFamily="34" charset="0"/>
                <a:ea typeface="Source Sans Pro" panose="020B0503030403020204" pitchFamily="34" charset="0"/>
              </a:rPr>
              <a:t>BBC Teach Food Preparation and Nutrition </a:t>
            </a:r>
            <a:r>
              <a:rPr lang="en-US" sz="2100" dirty="0">
                <a:effectLst/>
                <a:latin typeface="Source Sans Pro" panose="020B0503030403020204" pitchFamily="34" charset="0"/>
                <a:ea typeface="Source Sans Pro" panose="020B0503030403020204" pitchFamily="34" charset="0"/>
              </a:rPr>
              <a:t>(9 videos) </a:t>
            </a:r>
          </a:p>
          <a:p>
            <a:pPr>
              <a:spcBef>
                <a:spcPts val="0"/>
              </a:spcBef>
            </a:pPr>
            <a:r>
              <a:rPr lang="en-US" sz="2100" b="1" dirty="0">
                <a:effectLst/>
                <a:latin typeface="Source Sans Pro" panose="020B0503030403020204" pitchFamily="34" charset="0"/>
                <a:ea typeface="Source Sans Pro" panose="020B0503030403020204" pitchFamily="34" charset="0"/>
              </a:rPr>
              <a:t>Make IT series </a:t>
            </a:r>
            <a:r>
              <a:rPr lang="en-US" sz="2100" dirty="0">
                <a:effectLst/>
                <a:latin typeface="Source Sans Pro" panose="020B0503030403020204" pitchFamily="34" charset="0"/>
                <a:ea typeface="Source Sans Pro" panose="020B0503030403020204" pitchFamily="34" charset="0"/>
              </a:rPr>
              <a:t>(cooking </a:t>
            </a:r>
            <a:r>
              <a:rPr lang="en-US" sz="2100" dirty="0">
                <a:latin typeface="Source Sans Pro" panose="020B0503030403020204" pitchFamily="34" charset="0"/>
                <a:ea typeface="Source Sans Pro" panose="020B0503030403020204" pitchFamily="34" charset="0"/>
              </a:rPr>
              <a:t>and </a:t>
            </a:r>
            <a:r>
              <a:rPr lang="en-US" sz="2100" dirty="0">
                <a:effectLst/>
                <a:latin typeface="Source Sans Pro" panose="020B0503030403020204" pitchFamily="34" charset="0"/>
                <a:ea typeface="Source Sans Pro" panose="020B0503030403020204" pitchFamily="34" charset="0"/>
              </a:rPr>
              <a:t>crafts)</a:t>
            </a:r>
            <a:endParaRPr lang="en-US" sz="2100" b="1" dirty="0">
              <a:effectLst/>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41039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998952-C5A5-5C0A-36CF-1FD2F7BB823A}"/>
              </a:ext>
            </a:extLst>
          </p:cNvPr>
          <p:cNvSpPr>
            <a:spLocks noGrp="1"/>
          </p:cNvSpPr>
          <p:nvPr>
            <p:ph type="title"/>
          </p:nvPr>
        </p:nvSpPr>
        <p:spPr>
          <a:xfrm>
            <a:off x="838200" y="246775"/>
            <a:ext cx="10515600" cy="1325563"/>
          </a:xfrm>
        </p:spPr>
        <p:txBody>
          <a:bodyPr>
            <a:normAutofit/>
          </a:bodyPr>
          <a:lstStyle/>
          <a:p>
            <a:pPr algn="ctr"/>
            <a:r>
              <a:rPr lang="en-US" sz="4200" b="1" dirty="0">
                <a:latin typeface="Source Sans Pro" panose="020B0503030403020204" pitchFamily="34" charset="0"/>
                <a:ea typeface="Source Sans Pro" panose="020B0503030403020204" pitchFamily="34" charset="0"/>
              </a:rPr>
              <a:t>Money Lesson Ideas Provided By Our OTA Work Study Student</a:t>
            </a:r>
          </a:p>
        </p:txBody>
      </p:sp>
      <p:sp>
        <p:nvSpPr>
          <p:cNvPr id="7" name="Content Placeholder 6">
            <a:extLst>
              <a:ext uri="{FF2B5EF4-FFF2-40B4-BE49-F238E27FC236}">
                <a16:creationId xmlns:a16="http://schemas.microsoft.com/office/drawing/2014/main" id="{3E7FA9D3-0268-0EBB-2E24-4A1D9D69A076}"/>
              </a:ext>
            </a:extLst>
          </p:cNvPr>
          <p:cNvSpPr>
            <a:spLocks noGrp="1"/>
          </p:cNvSpPr>
          <p:nvPr>
            <p:ph idx="1"/>
          </p:nvPr>
        </p:nvSpPr>
        <p:spPr>
          <a:xfrm>
            <a:off x="287677" y="1512013"/>
            <a:ext cx="11691990" cy="4878278"/>
          </a:xfrm>
        </p:spPr>
        <p:txBody>
          <a:bodyPr>
            <a:noAutofit/>
          </a:bodyPr>
          <a:lstStyle/>
          <a:p>
            <a:pPr>
              <a:spcBef>
                <a:spcPts val="0"/>
              </a:spcBef>
            </a:pPr>
            <a:r>
              <a:rPr lang="en-US" sz="2100" dirty="0">
                <a:solidFill>
                  <a:srgbClr val="000000"/>
                </a:solidFill>
                <a:latin typeface="Source Sans Pro" panose="020B0503030403020204" pitchFamily="34" charset="0"/>
                <a:ea typeface="Source Sans Pro" panose="020B0503030403020204" pitchFamily="34" charset="0"/>
              </a:rPr>
              <a:t>P</a:t>
            </a:r>
            <a:r>
              <a:rPr lang="en-US" sz="2100" dirty="0">
                <a:solidFill>
                  <a:srgbClr val="000000"/>
                </a:solidFill>
                <a:effectLst/>
                <a:latin typeface="Source Sans Pro" panose="020B0503030403020204" pitchFamily="34" charset="0"/>
                <a:ea typeface="Source Sans Pro" panose="020B0503030403020204" pitchFamily="34" charset="0"/>
              </a:rPr>
              <a:t>revent students from being overwhelmed and allow for thorough conversation. </a:t>
            </a:r>
            <a:r>
              <a:rPr lang="en-US" sz="2100" dirty="0">
                <a:solidFill>
                  <a:srgbClr val="000000"/>
                </a:solidFill>
                <a:latin typeface="Source Sans Pro" panose="020B0503030403020204" pitchFamily="34" charset="0"/>
                <a:ea typeface="Source Sans Pro" panose="020B0503030403020204" pitchFamily="34" charset="0"/>
              </a:rPr>
              <a:t>M</a:t>
            </a:r>
            <a:r>
              <a:rPr lang="en-US" sz="2100" dirty="0">
                <a:solidFill>
                  <a:srgbClr val="000000"/>
                </a:solidFill>
                <a:effectLst/>
                <a:latin typeface="Source Sans Pro" panose="020B0503030403020204" pitchFamily="34" charset="0"/>
                <a:ea typeface="Source Sans Pro" panose="020B0503030403020204" pitchFamily="34" charset="0"/>
              </a:rPr>
              <a:t>ath can be complicated and requires a lot of attention. </a:t>
            </a:r>
            <a:r>
              <a:rPr lang="en-US" sz="2100" dirty="0">
                <a:solidFill>
                  <a:srgbClr val="000000"/>
                </a:solidFill>
                <a:latin typeface="Source Sans Pro" panose="020B0503030403020204" pitchFamily="34" charset="0"/>
                <a:ea typeface="Source Sans Pro" panose="020B0503030403020204" pitchFamily="34" charset="0"/>
              </a:rPr>
              <a:t>C</a:t>
            </a:r>
            <a:r>
              <a:rPr lang="en-US" sz="2100" dirty="0">
                <a:solidFill>
                  <a:srgbClr val="000000"/>
                </a:solidFill>
                <a:effectLst/>
                <a:latin typeface="Source Sans Pro" panose="020B0503030403020204" pitchFamily="34" charset="0"/>
                <a:ea typeface="Source Sans Pro" panose="020B0503030403020204" pitchFamily="34" charset="0"/>
              </a:rPr>
              <a:t>onduct lessons over several days, based on time constraints and students’ needs. Here are worksheets to help teach money math. </a:t>
            </a:r>
            <a:endParaRPr lang="en-US" sz="2100" dirty="0">
              <a:latin typeface="Source Sans Pro" panose="020B0503030403020204" pitchFamily="34" charset="0"/>
              <a:ea typeface="Source Sans Pro" panose="020B0503030403020204" pitchFamily="34" charset="0"/>
            </a:endParaRPr>
          </a:p>
          <a:p>
            <a:pPr lvl="1">
              <a:spcBef>
                <a:spcPts val="0"/>
              </a:spcBef>
            </a:pPr>
            <a:r>
              <a:rPr lang="en-US" sz="2100" u="sng" dirty="0">
                <a:effectLst/>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https://specialneedsresourceblog.com/tag/math-worksheets</a:t>
            </a:r>
            <a:endParaRPr lang="en-US" sz="2100" dirty="0">
              <a:latin typeface="Source Sans Pro" panose="020B0503030403020204" pitchFamily="34" charset="0"/>
              <a:ea typeface="Source Sans Pro" panose="020B0503030403020204" pitchFamily="34" charset="0"/>
            </a:endParaRPr>
          </a:p>
          <a:p>
            <a:pPr lvl="1">
              <a:spcBef>
                <a:spcPts val="0"/>
              </a:spcBef>
            </a:pPr>
            <a:r>
              <a:rPr lang="en-US" sz="2100" u="sng" dirty="0">
                <a:effectLst/>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https://www.math-drills.com/money.php</a:t>
            </a:r>
            <a:endParaRPr lang="en-US" sz="2100" dirty="0">
              <a:effectLst/>
              <a:latin typeface="Source Sans Pro" panose="020B0503030403020204" pitchFamily="34" charset="0"/>
              <a:ea typeface="Source Sans Pro" panose="020B0503030403020204" pitchFamily="34" charset="0"/>
            </a:endParaRPr>
          </a:p>
          <a:p>
            <a:pPr>
              <a:spcBef>
                <a:spcPts val="0"/>
              </a:spcBef>
            </a:pPr>
            <a:r>
              <a:rPr lang="en-US" sz="2100" dirty="0">
                <a:solidFill>
                  <a:srgbClr val="000000"/>
                </a:solidFill>
                <a:effectLst/>
                <a:latin typeface="Source Sans Pro" panose="020B0503030403020204" pitchFamily="34" charset="0"/>
                <a:ea typeface="Source Sans Pro" panose="020B0503030403020204" pitchFamily="34" charset="0"/>
              </a:rPr>
              <a:t> Bring real money for practice counting. Show how dimes are the smallest coins and quarters are the largest in size. Discuss the value of each coin with the help of the worksheets and how many would make one U.S. dollar. Allow students to spend time counting out their coins and tell each other how much they have. Incorporate dollar bills.</a:t>
            </a:r>
          </a:p>
          <a:p>
            <a:pPr>
              <a:spcBef>
                <a:spcPts val="0"/>
              </a:spcBef>
            </a:pPr>
            <a:r>
              <a:rPr lang="en-US" sz="2100" dirty="0">
                <a:solidFill>
                  <a:srgbClr val="000000"/>
                </a:solidFill>
                <a:latin typeface="Source Sans Pro" panose="020B0503030403020204" pitchFamily="34" charset="0"/>
                <a:ea typeface="Source Sans Pro" panose="020B0503030403020204" pitchFamily="34" charset="0"/>
              </a:rPr>
              <a:t>C</a:t>
            </a:r>
            <a:r>
              <a:rPr lang="en-US" sz="2100" dirty="0">
                <a:solidFill>
                  <a:srgbClr val="000000"/>
                </a:solidFill>
                <a:effectLst/>
                <a:latin typeface="Source Sans Pro" panose="020B0503030403020204" pitchFamily="34" charset="0"/>
                <a:ea typeface="Source Sans Pro" panose="020B0503030403020204" pitchFamily="34" charset="0"/>
              </a:rPr>
              <a:t>reate a pretend shopping trip; this is a great way to teach the expectations of a cashier. Set up items on three desks (pens, books, pencils, and boxes). Have teachers stand behind desks telling students that they're the cashiers. Instruct students to shop off the desks, bring the items they wanted, and “ring them up." (For fun, you can label the tables: candy, fruit, vegetables, and juices). Have teachers ask students to pay with the money they have. (To keep them involved and fun, make pretend cash register noises). After they are done shopping, ask if someone wants to volunteer as cashier and teachers be the customers. Here, you can test their learning; for example, by having the teachers pretend they don't have enough money so the students can brainstorm and apply their knowledge.</a:t>
            </a:r>
          </a:p>
        </p:txBody>
      </p:sp>
    </p:spTree>
    <p:extLst>
      <p:ext uri="{BB962C8B-B14F-4D97-AF65-F5344CB8AC3E}">
        <p14:creationId xmlns:p14="http://schemas.microsoft.com/office/powerpoint/2010/main" val="1762782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Logo">
            <a:extLst>
              <a:ext uri="{FF2B5EF4-FFF2-40B4-BE49-F238E27FC236}">
                <a16:creationId xmlns:a16="http://schemas.microsoft.com/office/drawing/2014/main" id="{44B3F2E2-BA69-5B30-EF3A-8425302D0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8813" y="1137392"/>
            <a:ext cx="6474374" cy="3884622"/>
          </a:xfrm>
          <a:prstGeom prst="rect">
            <a:avLst/>
          </a:prstGeom>
        </p:spPr>
      </p:pic>
    </p:spTree>
    <p:extLst>
      <p:ext uri="{BB962C8B-B14F-4D97-AF65-F5344CB8AC3E}">
        <p14:creationId xmlns:p14="http://schemas.microsoft.com/office/powerpoint/2010/main" val="3575437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6C0C71-CAE3-4942-6760-A7CC834E995D}"/>
              </a:ext>
            </a:extLst>
          </p:cNvPr>
          <p:cNvPicPr>
            <a:picLocks noChangeAspect="1"/>
          </p:cNvPicPr>
          <p:nvPr/>
        </p:nvPicPr>
        <p:blipFill>
          <a:blip r:embed="rId2"/>
          <a:stretch>
            <a:fillRect/>
          </a:stretch>
        </p:blipFill>
        <p:spPr>
          <a:xfrm>
            <a:off x="328643" y="606176"/>
            <a:ext cx="11534714" cy="5645648"/>
          </a:xfrm>
          <a:prstGeom prst="rect">
            <a:avLst/>
          </a:prstGeom>
        </p:spPr>
      </p:pic>
    </p:spTree>
    <p:extLst>
      <p:ext uri="{BB962C8B-B14F-4D97-AF65-F5344CB8AC3E}">
        <p14:creationId xmlns:p14="http://schemas.microsoft.com/office/powerpoint/2010/main" val="1331459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4511F0-233E-86CC-17F9-7CD01519B8D6}"/>
              </a:ext>
            </a:extLst>
          </p:cNvPr>
          <p:cNvSpPr>
            <a:spLocks noGrp="1"/>
          </p:cNvSpPr>
          <p:nvPr>
            <p:ph idx="1"/>
          </p:nvPr>
        </p:nvSpPr>
        <p:spPr>
          <a:xfrm>
            <a:off x="4477438" y="751308"/>
            <a:ext cx="7579538" cy="6072852"/>
          </a:xfrm>
        </p:spPr>
        <p:txBody>
          <a:bodyPr anchor="ctr">
            <a:normAutofit lnSpcReduction="10000"/>
          </a:bodyPr>
          <a:lstStyle/>
          <a:p>
            <a:r>
              <a:rPr lang="en-US" sz="2400" dirty="0">
                <a:latin typeface="Source Sans Pro" panose="020B0503030403020204" pitchFamily="34" charset="0"/>
                <a:ea typeface="Source Sans Pro" panose="020B0503030403020204" pitchFamily="34" charset="0"/>
              </a:rPr>
              <a:t>A student-staffed café that provides hands-on training to S.O.A.R. students and food service for students, employees, and campus guests</a:t>
            </a:r>
          </a:p>
          <a:p>
            <a:pPr lvl="1"/>
            <a:r>
              <a:rPr lang="en-US" sz="1800" dirty="0">
                <a:effectLst/>
                <a:latin typeface="Source Sans Pro" panose="020B0503030403020204" pitchFamily="34" charset="0"/>
                <a:ea typeface="Source Sans Pro" panose="020B0503030403020204" pitchFamily="34" charset="0"/>
                <a:cs typeface="Times New Roman" panose="02020603050405020304" pitchFamily="18" charset="0"/>
              </a:rPr>
              <a:t>Completers and current students from S.O.A.R and ABE programs participate in an occupational extension (OE) course with applied learning intended to provide occupational training.</a:t>
            </a:r>
            <a:endParaRPr lang="en-US" sz="1800" dirty="0">
              <a:latin typeface="Source Sans Pro" panose="020B0503030403020204" pitchFamily="34" charset="0"/>
              <a:ea typeface="Source Sans Pro" panose="020B0503030403020204" pitchFamily="34" charset="0"/>
            </a:endParaRPr>
          </a:p>
          <a:p>
            <a:r>
              <a:rPr lang="en-US" sz="2400" dirty="0">
                <a:latin typeface="Source Sans Pro" panose="020B0503030403020204" pitchFamily="34" charset="0"/>
                <a:ea typeface="Source Sans Pro" panose="020B0503030403020204" pitchFamily="34" charset="0"/>
              </a:rPr>
              <a:t>A unique combination of a food service enterprise and a community college course</a:t>
            </a:r>
          </a:p>
          <a:p>
            <a:pPr lvl="1"/>
            <a:r>
              <a:rPr lang="en-US" sz="1800" dirty="0">
                <a:effectLst/>
                <a:latin typeface="Source Sans Pro" panose="020B0503030403020204" pitchFamily="34" charset="0"/>
                <a:ea typeface="Source Sans Pro" panose="020B0503030403020204" pitchFamily="34" charset="0"/>
                <a:cs typeface="Times New Roman" panose="02020603050405020304" pitchFamily="18" charset="0"/>
              </a:rPr>
              <a:t>Students prepare food, serve food, cashier, and maintain a clean and safe environment, while providing customer service to patrons. </a:t>
            </a:r>
          </a:p>
          <a:p>
            <a:pPr lvl="1"/>
            <a:r>
              <a:rPr lang="en-US" sz="1800" dirty="0">
                <a:effectLst/>
                <a:latin typeface="Source Sans Pro" panose="020B0503030403020204" pitchFamily="34" charset="0"/>
                <a:ea typeface="Source Sans Pro" panose="020B0503030403020204" pitchFamily="34" charset="0"/>
                <a:cs typeface="Times New Roman" panose="02020603050405020304" pitchFamily="18" charset="0"/>
              </a:rPr>
              <a:t>The café operates on the South Campus of RCCC with planned operating hours Monday through Thursday 8:30 am to 1 pm.</a:t>
            </a:r>
            <a:endParaRPr lang="en-US" sz="1800" dirty="0">
              <a:latin typeface="Source Sans Pro" panose="020B0503030403020204" pitchFamily="34" charset="0"/>
              <a:ea typeface="Source Sans Pro" panose="020B0503030403020204" pitchFamily="34" charset="0"/>
              <a:cs typeface="Times New Roman" panose="02020603050405020304" pitchFamily="18" charset="0"/>
            </a:endParaRPr>
          </a:p>
          <a:p>
            <a:pPr lvl="1"/>
            <a:r>
              <a:rPr lang="en-US" sz="1800" dirty="0">
                <a:latin typeface="Source Sans Pro" panose="020B0503030403020204" pitchFamily="34" charset="0"/>
                <a:ea typeface="Source Sans Pro" panose="020B0503030403020204" pitchFamily="34" charset="0"/>
                <a:cs typeface="Times New Roman" panose="02020603050405020304" pitchFamily="18" charset="0"/>
              </a:rPr>
              <a:t>The classes meet between 8</a:t>
            </a:r>
            <a:r>
              <a:rPr lang="en-US" sz="1800" dirty="0">
                <a:effectLst/>
                <a:latin typeface="Source Sans Pro" panose="020B0503030403020204" pitchFamily="34" charset="0"/>
                <a:ea typeface="Source Sans Pro" panose="020B0503030403020204" pitchFamily="34" charset="0"/>
                <a:cs typeface="Times New Roman" panose="02020603050405020304" pitchFamily="18" charset="0"/>
              </a:rPr>
              <a:t>:00 AM until 1:30 PM to allow for set-up and closing operations while service is closed to the public.</a:t>
            </a:r>
          </a:p>
          <a:p>
            <a:r>
              <a:rPr lang="en-US" sz="2400" dirty="0">
                <a:latin typeface="Source Sans Pro" panose="020B0503030403020204" pitchFamily="34" charset="0"/>
                <a:ea typeface="Source Sans Pro" panose="020B0503030403020204" pitchFamily="34" charset="0"/>
              </a:rPr>
              <a:t>Authentic training experiences for students</a:t>
            </a:r>
          </a:p>
          <a:p>
            <a:pPr lvl="1"/>
            <a:r>
              <a:rPr lang="en-US" sz="1800" dirty="0">
                <a:effectLst/>
                <a:latin typeface="Source Sans Pro" panose="020B0503030403020204" pitchFamily="34" charset="0"/>
                <a:ea typeface="Source Sans Pro" panose="020B0503030403020204" pitchFamily="34" charset="0"/>
                <a:cs typeface="Times New Roman" panose="02020603050405020304" pitchFamily="18" charset="0"/>
              </a:rPr>
              <a:t>S.O.A.R. and ABE students will have completed their program of study, reaching Comprehensive Adult Student Assessment System (CASAS) or Test of Adult Basic Education (TABE) levels consistent with the relevant job specifications for Food Preparation Workers (35-2021.00), Food Preparation and Serving Related Workers, All Other (35-9099.00) or other relevant job classifications.</a:t>
            </a:r>
          </a:p>
        </p:txBody>
      </p:sp>
      <p:pic>
        <p:nvPicPr>
          <p:cNvPr id="4" name="Content Placeholder 4" descr="Logo">
            <a:extLst>
              <a:ext uri="{FF2B5EF4-FFF2-40B4-BE49-F238E27FC236}">
                <a16:creationId xmlns:a16="http://schemas.microsoft.com/office/drawing/2014/main" id="{384AFE2A-31AA-CFD6-66FD-5C56D94BD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2223480"/>
            <a:ext cx="4052196" cy="2431316"/>
          </a:xfrm>
          <a:prstGeom prst="rect">
            <a:avLst/>
          </a:prstGeom>
        </p:spPr>
      </p:pic>
      <p:sp>
        <p:nvSpPr>
          <p:cNvPr id="5" name="TextBox 4">
            <a:extLst>
              <a:ext uri="{FF2B5EF4-FFF2-40B4-BE49-F238E27FC236}">
                <a16:creationId xmlns:a16="http://schemas.microsoft.com/office/drawing/2014/main" id="{06D4264B-B0A2-E409-98EB-8988F1E1C4AB}"/>
              </a:ext>
            </a:extLst>
          </p:cNvPr>
          <p:cNvSpPr txBox="1"/>
          <p:nvPr/>
        </p:nvSpPr>
        <p:spPr>
          <a:xfrm>
            <a:off x="5991481" y="126667"/>
            <a:ext cx="4551451" cy="769441"/>
          </a:xfrm>
          <a:prstGeom prst="rect">
            <a:avLst/>
          </a:prstGeom>
          <a:noFill/>
        </p:spPr>
        <p:txBody>
          <a:bodyPr wrap="square" rtlCol="0">
            <a:spAutoFit/>
          </a:bodyPr>
          <a:lstStyle/>
          <a:p>
            <a:pPr algn="ctr"/>
            <a:r>
              <a:rPr lang="en-US" sz="4400" b="1" dirty="0">
                <a:latin typeface="Source Sans Pro" panose="020B0503030403020204" pitchFamily="34" charset="0"/>
                <a:ea typeface="Source Sans Pro" panose="020B0503030403020204" pitchFamily="34" charset="0"/>
              </a:rPr>
              <a:t>Concept</a:t>
            </a:r>
          </a:p>
        </p:txBody>
      </p:sp>
    </p:spTree>
    <p:extLst>
      <p:ext uri="{BB962C8B-B14F-4D97-AF65-F5344CB8AC3E}">
        <p14:creationId xmlns:p14="http://schemas.microsoft.com/office/powerpoint/2010/main" val="1296887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4511F0-233E-86CC-17F9-7CD01519B8D6}"/>
              </a:ext>
            </a:extLst>
          </p:cNvPr>
          <p:cNvSpPr>
            <a:spLocks noGrp="1"/>
          </p:cNvSpPr>
          <p:nvPr>
            <p:ph idx="1"/>
          </p:nvPr>
        </p:nvSpPr>
        <p:spPr>
          <a:xfrm>
            <a:off x="4613097" y="1252106"/>
            <a:ext cx="7212457" cy="5194928"/>
          </a:xfrm>
        </p:spPr>
        <p:txBody>
          <a:bodyPr anchor="ctr">
            <a:normAutofit lnSpcReduction="10000"/>
          </a:bodyPr>
          <a:lstStyle/>
          <a:p>
            <a:r>
              <a:rPr lang="en-US" sz="2400" dirty="0">
                <a:latin typeface="Source Sans Pro" panose="020B0503030403020204" pitchFamily="34" charset="0"/>
                <a:ea typeface="Source Sans Pro" panose="020B0503030403020204" pitchFamily="34" charset="0"/>
              </a:rPr>
              <a:t>To provide occupational skills training for S.O.A.R. students:</a:t>
            </a:r>
          </a:p>
          <a:p>
            <a:pPr lvl="1"/>
            <a:r>
              <a:rPr lang="en-US" sz="2000" dirty="0">
                <a:latin typeface="Source Sans Pro" panose="020B0503030403020204" pitchFamily="34" charset="0"/>
                <a:ea typeface="Source Sans Pro" panose="020B0503030403020204" pitchFamily="34" charset="0"/>
              </a:rPr>
              <a:t>Learn transferable skills to the hospitality industry</a:t>
            </a:r>
          </a:p>
          <a:p>
            <a:pPr lvl="1"/>
            <a:r>
              <a:rPr lang="en-US" sz="2000" dirty="0">
                <a:latin typeface="Source Sans Pro" panose="020B0503030403020204" pitchFamily="34" charset="0"/>
                <a:ea typeface="Source Sans Pro" panose="020B0503030403020204" pitchFamily="34" charset="0"/>
              </a:rPr>
              <a:t>Learn life-skills to use at home, work, and social settings</a:t>
            </a:r>
          </a:p>
          <a:p>
            <a:pPr lvl="1"/>
            <a:r>
              <a:rPr lang="en-US" sz="2000" dirty="0">
                <a:latin typeface="Source Sans Pro" panose="020B0503030403020204" pitchFamily="34" charset="0"/>
                <a:ea typeface="Source Sans Pro" panose="020B0503030403020204" pitchFamily="34" charset="0"/>
              </a:rPr>
              <a:t>Leads to </a:t>
            </a:r>
            <a:r>
              <a:rPr lang="en-US" sz="2000" dirty="0" err="1">
                <a:latin typeface="Source Sans Pro" panose="020B0503030403020204" pitchFamily="34" charset="0"/>
                <a:ea typeface="Source Sans Pro" panose="020B0503030403020204" pitchFamily="34" charset="0"/>
              </a:rPr>
              <a:t>ServSafe</a:t>
            </a:r>
            <a:r>
              <a:rPr lang="en-US" sz="2000" dirty="0">
                <a:latin typeface="Source Sans Pro" panose="020B0503030403020204" pitchFamily="34" charset="0"/>
                <a:ea typeface="Source Sans Pro" panose="020B0503030403020204" pitchFamily="34" charset="0"/>
              </a:rPr>
              <a:t> Food Handler Credential </a:t>
            </a:r>
          </a:p>
          <a:p>
            <a:r>
              <a:rPr lang="en-US" sz="2400" dirty="0">
                <a:latin typeface="Source Sans Pro" panose="020B0503030403020204" pitchFamily="34" charset="0"/>
                <a:ea typeface="Source Sans Pro" panose="020B0503030403020204" pitchFamily="34" charset="0"/>
              </a:rPr>
              <a:t>To give students, staff, and guests a place to eat on campus:</a:t>
            </a:r>
          </a:p>
          <a:p>
            <a:pPr lvl="1"/>
            <a:r>
              <a:rPr lang="en-US" sz="2000" dirty="0">
                <a:latin typeface="Source Sans Pro" panose="020B0503030403020204" pitchFamily="34" charset="0"/>
                <a:ea typeface="Source Sans Pro" panose="020B0503030403020204" pitchFamily="34" charset="0"/>
              </a:rPr>
              <a:t>Competitive, convenient, cost effective, sustainable, and socially conscious</a:t>
            </a:r>
          </a:p>
          <a:p>
            <a:r>
              <a:rPr lang="en-US" sz="2400" dirty="0">
                <a:latin typeface="Source Sans Pro" panose="020B0503030403020204" pitchFamily="34" charset="0"/>
                <a:ea typeface="Source Sans Pro" panose="020B0503030403020204" pitchFamily="34" charset="0"/>
              </a:rPr>
              <a:t>To increase exposure for the general public:</a:t>
            </a:r>
          </a:p>
          <a:p>
            <a:pPr lvl="1"/>
            <a:r>
              <a:rPr lang="en-US" sz="2000" dirty="0">
                <a:latin typeface="Source Sans Pro" panose="020B0503030403020204" pitchFamily="34" charset="0"/>
                <a:ea typeface="Source Sans Pro" panose="020B0503030403020204" pitchFamily="34" charset="0"/>
              </a:rPr>
              <a:t>Opportunity for S.O.A.R. students to be introduced to work-environments in the hospitality industry</a:t>
            </a:r>
          </a:p>
          <a:p>
            <a:pPr lvl="1"/>
            <a:r>
              <a:rPr lang="en-US" sz="2000" dirty="0">
                <a:latin typeface="Source Sans Pro" panose="020B0503030403020204" pitchFamily="34" charset="0"/>
                <a:ea typeface="Source Sans Pro" panose="020B0503030403020204" pitchFamily="34" charset="0"/>
              </a:rPr>
              <a:t>Opportunity for S.O.A.R. students to identify marketable, work-related strengths</a:t>
            </a:r>
          </a:p>
          <a:p>
            <a:pPr lvl="1"/>
            <a:r>
              <a:rPr lang="en-US" sz="2000" dirty="0">
                <a:latin typeface="Source Sans Pro" panose="020B0503030403020204" pitchFamily="34" charset="0"/>
                <a:ea typeface="Source Sans Pro" panose="020B0503030403020204" pitchFamily="34" charset="0"/>
              </a:rPr>
              <a:t>Opportunity for General Public to interact with SOAR population</a:t>
            </a:r>
          </a:p>
        </p:txBody>
      </p:sp>
      <p:pic>
        <p:nvPicPr>
          <p:cNvPr id="4" name="Content Placeholder 4" descr="Logo">
            <a:extLst>
              <a:ext uri="{FF2B5EF4-FFF2-40B4-BE49-F238E27FC236}">
                <a16:creationId xmlns:a16="http://schemas.microsoft.com/office/drawing/2014/main" id="{384AFE2A-31AA-CFD6-66FD-5C56D94BD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2223480"/>
            <a:ext cx="4052196" cy="2431316"/>
          </a:xfrm>
          <a:prstGeom prst="rect">
            <a:avLst/>
          </a:prstGeom>
        </p:spPr>
      </p:pic>
      <p:sp>
        <p:nvSpPr>
          <p:cNvPr id="2" name="TextBox 1">
            <a:extLst>
              <a:ext uri="{FF2B5EF4-FFF2-40B4-BE49-F238E27FC236}">
                <a16:creationId xmlns:a16="http://schemas.microsoft.com/office/drawing/2014/main" id="{E7ACA3FC-7836-92CA-664B-5D46082252DC}"/>
              </a:ext>
            </a:extLst>
          </p:cNvPr>
          <p:cNvSpPr txBox="1"/>
          <p:nvPr/>
        </p:nvSpPr>
        <p:spPr>
          <a:xfrm>
            <a:off x="5823600" y="497259"/>
            <a:ext cx="4579570" cy="830997"/>
          </a:xfrm>
          <a:prstGeom prst="rect">
            <a:avLst/>
          </a:prstGeom>
          <a:noFill/>
        </p:spPr>
        <p:txBody>
          <a:bodyPr wrap="square" rtlCol="0">
            <a:spAutoFit/>
          </a:bodyPr>
          <a:lstStyle/>
          <a:p>
            <a:pPr algn="ctr"/>
            <a:r>
              <a:rPr lang="en-US" sz="4800" b="1" dirty="0">
                <a:latin typeface="Source Sans Pro" panose="020B0503030403020204" pitchFamily="34" charset="0"/>
                <a:ea typeface="Source Sans Pro" panose="020B0503030403020204" pitchFamily="34" charset="0"/>
              </a:rPr>
              <a:t>Mission</a:t>
            </a:r>
            <a:endParaRPr lang="en-US"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635475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4511F0-233E-86CC-17F9-7CD01519B8D6}"/>
              </a:ext>
            </a:extLst>
          </p:cNvPr>
          <p:cNvSpPr>
            <a:spLocks noGrp="1"/>
          </p:cNvSpPr>
          <p:nvPr>
            <p:ph idx="1"/>
          </p:nvPr>
        </p:nvSpPr>
        <p:spPr>
          <a:xfrm>
            <a:off x="4902015" y="1407560"/>
            <a:ext cx="6892717" cy="4746659"/>
          </a:xfrm>
        </p:spPr>
        <p:txBody>
          <a:bodyPr anchor="ctr">
            <a:normAutofit/>
          </a:bodyPr>
          <a:lstStyle/>
          <a:p>
            <a:r>
              <a:rPr lang="en-US" sz="2400" dirty="0">
                <a:latin typeface="Source Sans Pro" panose="020B0503030403020204" pitchFamily="34" charset="0"/>
                <a:ea typeface="Source Sans Pro" panose="020B0503030403020204" pitchFamily="34" charset="0"/>
              </a:rPr>
              <a:t>Demonstrate Sustainability</a:t>
            </a:r>
          </a:p>
          <a:p>
            <a:pPr lvl="1"/>
            <a:r>
              <a:rPr lang="en-US" sz="2000" dirty="0">
                <a:latin typeface="Source Sans Pro" panose="020B0503030403020204" pitchFamily="34" charset="0"/>
                <a:ea typeface="Source Sans Pro" panose="020B0503030403020204" pitchFamily="34" charset="0"/>
              </a:rPr>
              <a:t>Buy only sustainable products</a:t>
            </a:r>
          </a:p>
          <a:p>
            <a:r>
              <a:rPr lang="en-US" sz="2400" dirty="0">
                <a:latin typeface="Source Sans Pro" panose="020B0503030403020204" pitchFamily="34" charset="0"/>
                <a:ea typeface="Source Sans Pro" panose="020B0503030403020204" pitchFamily="34" charset="0"/>
              </a:rPr>
              <a:t>Optimize the Unique Abilities of Students</a:t>
            </a:r>
          </a:p>
          <a:p>
            <a:pPr lvl="1"/>
            <a:r>
              <a:rPr lang="en-US" sz="2000" dirty="0">
                <a:latin typeface="Source Sans Pro" panose="020B0503030403020204" pitchFamily="34" charset="0"/>
                <a:ea typeface="Source Sans Pro" panose="020B0503030403020204" pitchFamily="34" charset="0"/>
              </a:rPr>
              <a:t>Consider Student preferences, interests, and strengths</a:t>
            </a:r>
          </a:p>
          <a:p>
            <a:pPr lvl="1"/>
            <a:r>
              <a:rPr lang="en-US" sz="2000" dirty="0">
                <a:latin typeface="Source Sans Pro" panose="020B0503030403020204" pitchFamily="34" charset="0"/>
                <a:ea typeface="Source Sans Pro" panose="020B0503030403020204" pitchFamily="34" charset="0"/>
              </a:rPr>
              <a:t>Review unused skills and how they can fit into workflow operations</a:t>
            </a:r>
          </a:p>
          <a:p>
            <a:pPr lvl="1"/>
            <a:r>
              <a:rPr lang="en-US" sz="2000" dirty="0">
                <a:latin typeface="Source Sans Pro" panose="020B0503030403020204" pitchFamily="34" charset="0"/>
                <a:ea typeface="Source Sans Pro" panose="020B0503030403020204" pitchFamily="34" charset="0"/>
              </a:rPr>
              <a:t>Find value in passion and skills and match them to opportunity</a:t>
            </a:r>
          </a:p>
          <a:p>
            <a:r>
              <a:rPr lang="en-US" sz="2400" dirty="0">
                <a:latin typeface="Source Sans Pro" panose="020B0503030403020204" pitchFamily="34" charset="0"/>
                <a:ea typeface="Source Sans Pro" panose="020B0503030403020204" pitchFamily="34" charset="0"/>
              </a:rPr>
              <a:t>Affordability</a:t>
            </a:r>
          </a:p>
          <a:p>
            <a:pPr lvl="1"/>
            <a:r>
              <a:rPr lang="en-US" sz="2000" dirty="0">
                <a:latin typeface="Source Sans Pro" panose="020B0503030403020204" pitchFamily="34" charset="0"/>
                <a:ea typeface="Source Sans Pro" panose="020B0503030403020204" pitchFamily="34" charset="0"/>
              </a:rPr>
              <a:t>Convenient and cost-effective</a:t>
            </a:r>
          </a:p>
          <a:p>
            <a:pPr lvl="1"/>
            <a:r>
              <a:rPr lang="en-US" sz="2000" dirty="0">
                <a:latin typeface="Source Sans Pro" panose="020B0503030403020204" pitchFamily="34" charset="0"/>
                <a:ea typeface="Source Sans Pro" panose="020B0503030403020204" pitchFamily="34" charset="0"/>
              </a:rPr>
              <a:t>On-Campus food options</a:t>
            </a:r>
          </a:p>
          <a:p>
            <a:pPr lvl="1"/>
            <a:r>
              <a:rPr lang="en-US" sz="2000" dirty="0">
                <a:latin typeface="Source Sans Pro" panose="020B0503030403020204" pitchFamily="34" charset="0"/>
                <a:ea typeface="Source Sans Pro" panose="020B0503030403020204" pitchFamily="34" charset="0"/>
              </a:rPr>
              <a:t>Ensure students are ready to learn by eliminating hunger</a:t>
            </a:r>
            <a:endParaRPr lang="en-US" sz="1600" dirty="0">
              <a:latin typeface="Source Sans Pro" panose="020B0503030403020204" pitchFamily="34" charset="0"/>
              <a:ea typeface="Source Sans Pro" panose="020B0503030403020204" pitchFamily="34" charset="0"/>
            </a:endParaRPr>
          </a:p>
        </p:txBody>
      </p:sp>
      <p:pic>
        <p:nvPicPr>
          <p:cNvPr id="4" name="Content Placeholder 4" descr="Logo">
            <a:extLst>
              <a:ext uri="{FF2B5EF4-FFF2-40B4-BE49-F238E27FC236}">
                <a16:creationId xmlns:a16="http://schemas.microsoft.com/office/drawing/2014/main" id="{384AFE2A-31AA-CFD6-66FD-5C56D94BD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2223480"/>
            <a:ext cx="4052196" cy="2431316"/>
          </a:xfrm>
          <a:prstGeom prst="rect">
            <a:avLst/>
          </a:prstGeom>
        </p:spPr>
      </p:pic>
      <p:sp>
        <p:nvSpPr>
          <p:cNvPr id="2" name="TextBox 1">
            <a:extLst>
              <a:ext uri="{FF2B5EF4-FFF2-40B4-BE49-F238E27FC236}">
                <a16:creationId xmlns:a16="http://schemas.microsoft.com/office/drawing/2014/main" id="{E7ACA3FC-7836-92CA-664B-5D46082252DC}"/>
              </a:ext>
            </a:extLst>
          </p:cNvPr>
          <p:cNvSpPr txBox="1"/>
          <p:nvPr/>
        </p:nvSpPr>
        <p:spPr>
          <a:xfrm>
            <a:off x="7127066" y="703779"/>
            <a:ext cx="1972637" cy="830997"/>
          </a:xfrm>
          <a:prstGeom prst="rect">
            <a:avLst/>
          </a:prstGeom>
          <a:noFill/>
        </p:spPr>
        <p:txBody>
          <a:bodyPr wrap="square" rtlCol="0">
            <a:spAutoFit/>
          </a:bodyPr>
          <a:lstStyle/>
          <a:p>
            <a:r>
              <a:rPr lang="en-US" sz="4800" b="1" dirty="0">
                <a:latin typeface="Source Sans Pro" panose="020B0503030403020204" pitchFamily="34" charset="0"/>
                <a:ea typeface="Source Sans Pro" panose="020B0503030403020204" pitchFamily="34" charset="0"/>
              </a:rPr>
              <a:t>Values</a:t>
            </a:r>
          </a:p>
        </p:txBody>
      </p:sp>
    </p:spTree>
    <p:extLst>
      <p:ext uri="{BB962C8B-B14F-4D97-AF65-F5344CB8AC3E}">
        <p14:creationId xmlns:p14="http://schemas.microsoft.com/office/powerpoint/2010/main" val="966838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9F3B46-8AFB-A558-27F2-57DD573F7AF7}"/>
              </a:ext>
            </a:extLst>
          </p:cNvPr>
          <p:cNvSpPr txBox="1"/>
          <p:nvPr/>
        </p:nvSpPr>
        <p:spPr>
          <a:xfrm>
            <a:off x="699714" y="301790"/>
            <a:ext cx="11043648" cy="8985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solidFill>
                  <a:srgbClr val="FFFFFF"/>
                </a:solidFill>
                <a:latin typeface="Source Sans Pro" panose="020B0503030403020204" pitchFamily="34" charset="0"/>
                <a:ea typeface="Source Sans Pro" panose="020B0503030403020204" pitchFamily="34" charset="0"/>
                <a:cs typeface="+mj-cs"/>
              </a:rPr>
              <a:t>T30 Culinary Arts</a:t>
            </a:r>
          </a:p>
        </p:txBody>
      </p:sp>
      <p:pic>
        <p:nvPicPr>
          <p:cNvPr id="2" name="Picture 1">
            <a:extLst>
              <a:ext uri="{FF2B5EF4-FFF2-40B4-BE49-F238E27FC236}">
                <a16:creationId xmlns:a16="http://schemas.microsoft.com/office/drawing/2014/main" id="{2DDC2D7D-D351-664D-443E-1605B882DEC9}"/>
              </a:ext>
            </a:extLst>
          </p:cNvPr>
          <p:cNvPicPr>
            <a:picLocks noChangeAspect="1"/>
          </p:cNvPicPr>
          <p:nvPr/>
        </p:nvPicPr>
        <p:blipFill>
          <a:blip r:embed="rId2"/>
          <a:stretch>
            <a:fillRect/>
          </a:stretch>
        </p:blipFill>
        <p:spPr>
          <a:xfrm>
            <a:off x="1311099" y="1703522"/>
            <a:ext cx="9332092" cy="4852688"/>
          </a:xfrm>
          <a:prstGeom prst="rect">
            <a:avLst/>
          </a:prstGeom>
        </p:spPr>
      </p:pic>
    </p:spTree>
    <p:extLst>
      <p:ext uri="{BB962C8B-B14F-4D97-AF65-F5344CB8AC3E}">
        <p14:creationId xmlns:p14="http://schemas.microsoft.com/office/powerpoint/2010/main" val="366423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9219FD-D8BB-6F91-DB79-9543B9A32CEC}"/>
              </a:ext>
            </a:extLst>
          </p:cNvPr>
          <p:cNvPicPr>
            <a:picLocks noChangeAspect="1"/>
          </p:cNvPicPr>
          <p:nvPr/>
        </p:nvPicPr>
        <p:blipFill>
          <a:blip r:embed="rId2"/>
          <a:stretch>
            <a:fillRect/>
          </a:stretch>
        </p:blipFill>
        <p:spPr>
          <a:xfrm>
            <a:off x="236504" y="1077048"/>
            <a:ext cx="5589209" cy="5236020"/>
          </a:xfrm>
          <a:prstGeom prst="rect">
            <a:avLst/>
          </a:prstGeom>
        </p:spPr>
      </p:pic>
      <p:pic>
        <p:nvPicPr>
          <p:cNvPr id="6" name="Picture 5">
            <a:extLst>
              <a:ext uri="{FF2B5EF4-FFF2-40B4-BE49-F238E27FC236}">
                <a16:creationId xmlns:a16="http://schemas.microsoft.com/office/drawing/2014/main" id="{1F4A9493-689E-5D47-FF41-5FC1D11BA8EF}"/>
              </a:ext>
            </a:extLst>
          </p:cNvPr>
          <p:cNvPicPr>
            <a:picLocks noChangeAspect="1"/>
          </p:cNvPicPr>
          <p:nvPr/>
        </p:nvPicPr>
        <p:blipFill>
          <a:blip r:embed="rId3"/>
          <a:stretch>
            <a:fillRect/>
          </a:stretch>
        </p:blipFill>
        <p:spPr>
          <a:xfrm>
            <a:off x="6032935" y="1077048"/>
            <a:ext cx="5922561" cy="5236020"/>
          </a:xfrm>
          <a:prstGeom prst="rect">
            <a:avLst/>
          </a:prstGeom>
        </p:spPr>
      </p:pic>
      <p:sp>
        <p:nvSpPr>
          <p:cNvPr id="7" name="TextBox 6">
            <a:extLst>
              <a:ext uri="{FF2B5EF4-FFF2-40B4-BE49-F238E27FC236}">
                <a16:creationId xmlns:a16="http://schemas.microsoft.com/office/drawing/2014/main" id="{1A9F3B46-8AFB-A558-27F2-57DD573F7AF7}"/>
              </a:ext>
            </a:extLst>
          </p:cNvPr>
          <p:cNvSpPr txBox="1"/>
          <p:nvPr/>
        </p:nvSpPr>
        <p:spPr>
          <a:xfrm>
            <a:off x="698643" y="339047"/>
            <a:ext cx="10664575" cy="584775"/>
          </a:xfrm>
          <a:prstGeom prst="rect">
            <a:avLst/>
          </a:prstGeom>
          <a:noFill/>
        </p:spPr>
        <p:txBody>
          <a:bodyPr wrap="square" rtlCol="0">
            <a:spAutoFit/>
          </a:bodyPr>
          <a:lstStyle/>
          <a:p>
            <a:r>
              <a:rPr lang="en-US" sz="3200" dirty="0">
                <a:solidFill>
                  <a:schemeClr val="bg1"/>
                </a:solidFill>
                <a:latin typeface="Source Sans Pro" panose="020B0503030403020204" pitchFamily="34" charset="0"/>
                <a:ea typeface="Source Sans Pro" panose="020B0503030403020204" pitchFamily="34" charset="0"/>
              </a:rPr>
              <a:t>CUL-3340 or CUL-3075</a:t>
            </a:r>
          </a:p>
        </p:txBody>
      </p:sp>
    </p:spTree>
    <p:extLst>
      <p:ext uri="{BB962C8B-B14F-4D97-AF65-F5344CB8AC3E}">
        <p14:creationId xmlns:p14="http://schemas.microsoft.com/office/powerpoint/2010/main" val="2694128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308A6B-6ED2-FCCE-1F27-B377BF0FDE9E}"/>
              </a:ext>
            </a:extLst>
          </p:cNvPr>
          <p:cNvSpPr>
            <a:spLocks noGrp="1"/>
          </p:cNvSpPr>
          <p:nvPr>
            <p:ph type="subTitle" idx="1"/>
          </p:nvPr>
        </p:nvSpPr>
        <p:spPr>
          <a:xfrm>
            <a:off x="1017140" y="267128"/>
            <a:ext cx="10633753" cy="5404206"/>
          </a:xfrm>
        </p:spPr>
        <p:txBody>
          <a:bodyPr>
            <a:normAutofit fontScale="92500" lnSpcReduction="10000"/>
          </a:bodyPr>
          <a:lstStyle/>
          <a:p>
            <a:pPr marL="0" marR="0" indent="0" algn="l">
              <a:spcBef>
                <a:spcPts val="0"/>
              </a:spcBef>
              <a:spcAft>
                <a:spcPts val="0"/>
              </a:spcAft>
              <a:buNone/>
            </a:pPr>
            <a:endParaRPr lang="en-US" sz="2800" b="1" dirty="0">
              <a:solidFill>
                <a:srgbClr val="000000"/>
              </a:solidFill>
              <a:effectLst/>
              <a:latin typeface="Source Sans Pro" panose="020B0503030403020204" pitchFamily="34" charset="0"/>
              <a:ea typeface="Source Sans Pro" panose="020B0503030403020204" pitchFamily="34" charset="0"/>
            </a:endParaRPr>
          </a:p>
          <a:p>
            <a:pPr marL="0" marR="0" indent="0" algn="l">
              <a:spcBef>
                <a:spcPts val="0"/>
              </a:spcBef>
              <a:spcAft>
                <a:spcPts val="0"/>
              </a:spcAft>
              <a:buNone/>
            </a:pPr>
            <a:r>
              <a:rPr lang="en-US" sz="2800" b="1" dirty="0">
                <a:solidFill>
                  <a:srgbClr val="000000"/>
                </a:solidFill>
                <a:effectLst/>
                <a:latin typeface="Source Sans Pro" panose="020B0503030403020204" pitchFamily="34" charset="0"/>
                <a:ea typeface="Source Sans Pro" panose="020B0503030403020204" pitchFamily="34" charset="0"/>
              </a:rPr>
              <a:t>Name of Class:  </a:t>
            </a:r>
            <a:r>
              <a:rPr lang="en-US" sz="2800" dirty="0">
                <a:solidFill>
                  <a:srgbClr val="000000"/>
                </a:solidFill>
                <a:effectLst/>
                <a:latin typeface="Source Sans Pro" panose="020B0503030403020204" pitchFamily="34" charset="0"/>
                <a:ea typeface="Source Sans Pro" panose="020B0503030403020204" pitchFamily="34" charset="0"/>
              </a:rPr>
              <a:t>Food Service Fundamentals</a:t>
            </a:r>
            <a:endParaRPr lang="en-US" sz="2800" dirty="0">
              <a:effectLst/>
              <a:latin typeface="Source Sans Pro" panose="020B0503030403020204" pitchFamily="34" charset="0"/>
              <a:ea typeface="Source Sans Pro" panose="020B0503030403020204" pitchFamily="34" charset="0"/>
            </a:endParaRPr>
          </a:p>
          <a:p>
            <a:pPr marL="0" marR="0" indent="0" algn="l">
              <a:spcBef>
                <a:spcPts val="0"/>
              </a:spcBef>
              <a:spcAft>
                <a:spcPts val="0"/>
              </a:spcAft>
              <a:buNone/>
            </a:pPr>
            <a:endParaRPr lang="en-US" sz="2800" b="1" dirty="0">
              <a:latin typeface="Source Sans Pro" panose="020B0503030403020204" pitchFamily="34" charset="0"/>
              <a:ea typeface="Source Sans Pro" panose="020B0503030403020204" pitchFamily="34" charset="0"/>
              <a:cs typeface="Times New Roman" panose="02020603050405020304" pitchFamily="18" charset="0"/>
            </a:endParaRPr>
          </a:p>
          <a:p>
            <a:pPr marL="0" marR="0" indent="0" algn="l">
              <a:spcBef>
                <a:spcPts val="0"/>
              </a:spcBef>
              <a:spcAft>
                <a:spcPts val="0"/>
              </a:spcAft>
              <a:buNone/>
            </a:pPr>
            <a:r>
              <a:rPr lang="en-US" sz="2800" b="1" dirty="0">
                <a:effectLst/>
                <a:latin typeface="Source Sans Pro" panose="020B0503030403020204" pitchFamily="34" charset="0"/>
                <a:ea typeface="Source Sans Pro" panose="020B0503030403020204" pitchFamily="34" charset="0"/>
                <a:cs typeface="Times New Roman" panose="02020603050405020304" pitchFamily="18" charset="0"/>
              </a:rPr>
              <a:t>Course:  </a:t>
            </a:r>
            <a:r>
              <a:rPr lang="en-US" sz="2800" dirty="0">
                <a:effectLst/>
                <a:latin typeface="Source Sans Pro" panose="020B0503030403020204" pitchFamily="34" charset="0"/>
                <a:ea typeface="Source Sans Pro" panose="020B0503030403020204" pitchFamily="34" charset="0"/>
                <a:cs typeface="Times New Roman" panose="02020603050405020304" pitchFamily="18" charset="0"/>
              </a:rPr>
              <a:t>CUL-3340</a:t>
            </a:r>
          </a:p>
          <a:p>
            <a:pPr algn="l">
              <a:spcBef>
                <a:spcPts val="0"/>
              </a:spcBef>
            </a:pPr>
            <a:r>
              <a:rPr lang="en-US" sz="2800" dirty="0">
                <a:effectLst/>
                <a:latin typeface="Source Sans Pro" panose="020B0503030403020204" pitchFamily="34" charset="0"/>
                <a:ea typeface="Source Sans Pro" panose="020B0503030403020204" pitchFamily="34" charset="0"/>
                <a:cs typeface="Times New Roman" panose="02020603050405020304" pitchFamily="18" charset="0"/>
              </a:rPr>
              <a:t>T30 Culinary Arts</a:t>
            </a:r>
          </a:p>
          <a:p>
            <a:pPr algn="l">
              <a:spcBef>
                <a:spcPts val="0"/>
              </a:spcBef>
            </a:pPr>
            <a:r>
              <a:rPr lang="en-US" sz="2800" dirty="0">
                <a:latin typeface="Source Sans Pro" panose="020B0503030403020204" pitchFamily="34" charset="0"/>
                <a:ea typeface="Source Sans Pro" panose="020B0503030403020204" pitchFamily="34" charset="0"/>
                <a:cs typeface="Times New Roman" panose="02020603050405020304" pitchFamily="18" charset="0"/>
              </a:rPr>
              <a:t>132 hours presently (maximum 211)</a:t>
            </a:r>
            <a:endParaRPr lang="en-US" sz="2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algn="l">
              <a:spcBef>
                <a:spcPts val="0"/>
              </a:spcBef>
            </a:pPr>
            <a:endParaRPr lang="en-US" sz="2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indent="0" algn="l">
              <a:spcBef>
                <a:spcPts val="0"/>
              </a:spcBef>
              <a:spcAft>
                <a:spcPts val="0"/>
              </a:spcAft>
              <a:buNone/>
            </a:pPr>
            <a:r>
              <a:rPr lang="en-US" sz="2800" b="1" dirty="0">
                <a:solidFill>
                  <a:srgbClr val="000000"/>
                </a:solidFill>
                <a:effectLst/>
                <a:latin typeface="Source Sans Pro" panose="020B0503030403020204" pitchFamily="34" charset="0"/>
                <a:ea typeface="Source Sans Pro" panose="020B0503030403020204" pitchFamily="34" charset="0"/>
              </a:rPr>
              <a:t>Cost of Class: </a:t>
            </a:r>
            <a:r>
              <a:rPr lang="en-US" sz="2800" dirty="0">
                <a:solidFill>
                  <a:srgbClr val="000000"/>
                </a:solidFill>
                <a:effectLst/>
                <a:latin typeface="Source Sans Pro" panose="020B0503030403020204" pitchFamily="34" charset="0"/>
                <a:ea typeface="Source Sans Pro" panose="020B0503030403020204" pitchFamily="34" charset="0"/>
              </a:rPr>
              <a:t>$180 plus $2.43 for insurance for a total of $182.43 </a:t>
            </a:r>
          </a:p>
          <a:p>
            <a:pPr marL="0" marR="0" indent="0" algn="l">
              <a:spcBef>
                <a:spcPts val="0"/>
              </a:spcBef>
              <a:spcAft>
                <a:spcPts val="0"/>
              </a:spcAft>
              <a:buNone/>
            </a:pPr>
            <a:r>
              <a:rPr lang="en-US" sz="2800" dirty="0">
                <a:solidFill>
                  <a:srgbClr val="000000"/>
                </a:solidFill>
                <a:effectLst/>
                <a:latin typeface="Source Sans Pro" panose="020B0503030403020204" pitchFamily="34" charset="0"/>
                <a:ea typeface="Source Sans Pro" panose="020B0503030403020204" pitchFamily="34" charset="0"/>
              </a:rPr>
              <a:t>(</a:t>
            </a:r>
            <a:r>
              <a:rPr lang="en-US" sz="2800" dirty="0">
                <a:solidFill>
                  <a:srgbClr val="000000"/>
                </a:solidFill>
                <a:latin typeface="Source Sans Pro" panose="020B0503030403020204" pitchFamily="34" charset="0"/>
                <a:ea typeface="Source Sans Pro" panose="020B0503030403020204" pitchFamily="34" charset="0"/>
              </a:rPr>
              <a:t>s</a:t>
            </a:r>
            <a:r>
              <a:rPr lang="en-US" sz="2800" dirty="0">
                <a:solidFill>
                  <a:srgbClr val="000000"/>
                </a:solidFill>
                <a:effectLst/>
                <a:latin typeface="Source Sans Pro" panose="020B0503030403020204" pitchFamily="34" charset="0"/>
                <a:ea typeface="Source Sans Pro" panose="020B0503030403020204" pitchFamily="34" charset="0"/>
              </a:rPr>
              <a:t>cholarships provided) </a:t>
            </a:r>
            <a:endParaRPr lang="en-US" sz="2800" dirty="0">
              <a:effectLst/>
              <a:latin typeface="Source Sans Pro" panose="020B0503030403020204" pitchFamily="34" charset="0"/>
              <a:ea typeface="Source Sans Pro" panose="020B0503030403020204" pitchFamily="34" charset="0"/>
            </a:endParaRPr>
          </a:p>
          <a:p>
            <a:pPr marL="0" marR="0" indent="0" algn="l">
              <a:spcBef>
                <a:spcPts val="0"/>
              </a:spcBef>
              <a:spcAft>
                <a:spcPts val="0"/>
              </a:spcAft>
              <a:buNone/>
            </a:pPr>
            <a:endParaRPr lang="en-US" sz="2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indent="0" algn="l">
              <a:spcBef>
                <a:spcPts val="0"/>
              </a:spcBef>
              <a:spcAft>
                <a:spcPts val="0"/>
              </a:spcAft>
              <a:buNone/>
            </a:pPr>
            <a:r>
              <a:rPr lang="en-US" sz="2800" b="1" dirty="0">
                <a:effectLst/>
                <a:latin typeface="Source Sans Pro" panose="020B0503030403020204" pitchFamily="34" charset="0"/>
                <a:ea typeface="Source Sans Pro" panose="020B0503030403020204" pitchFamily="34" charset="0"/>
                <a:cs typeface="Times New Roman" panose="02020603050405020304" pitchFamily="18" charset="0"/>
              </a:rPr>
              <a:t>Description:  </a:t>
            </a:r>
            <a:r>
              <a:rPr lang="en-US" sz="2800" dirty="0">
                <a:effectLst/>
                <a:latin typeface="Source Sans Pro" panose="020B0503030403020204" pitchFamily="34" charset="0"/>
                <a:ea typeface="Source Sans Pro" panose="020B0503030403020204" pitchFamily="34" charset="0"/>
                <a:cs typeface="Times New Roman" panose="02020603050405020304" pitchFamily="18" charset="0"/>
              </a:rPr>
              <a:t>This course introduces fundamental concepts, skills, and techniques related to basic food service. The course will include basic understanding of  Customer Service, Money/Cashiering, Food Preparation, Replenishment, Sanitation, Cooking/Grilling, and Personal Hygiene. Upon completion of the course, students should be able to exhibit the basic food service fundamentals used in the food service industry.</a:t>
            </a:r>
            <a:endParaRPr lang="en-US" sz="28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83031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8d1b606-26a4-43fa-afd0-2216b4e3db4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E15F494A107443B2F64153566396D4" ma:contentTypeVersion="12" ma:contentTypeDescription="Create a new document." ma:contentTypeScope="" ma:versionID="90b220b7dfb6ba89c377bf2cde2073ae">
  <xsd:schema xmlns:xsd="http://www.w3.org/2001/XMLSchema" xmlns:xs="http://www.w3.org/2001/XMLSchema" xmlns:p="http://schemas.microsoft.com/office/2006/metadata/properties" xmlns:ns3="08d1b606-26a4-43fa-afd0-2216b4e3db44" targetNamespace="http://schemas.microsoft.com/office/2006/metadata/properties" ma:root="true" ma:fieldsID="2dd6950dffe7ee42d1930e3df28fd4dc" ns3:_="">
    <xsd:import namespace="08d1b606-26a4-43fa-afd0-2216b4e3db4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d1b606-26a4-43fa-afd0-2216b4e3db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A7DCEC-41F8-446A-ADC2-F9B06C7925E5}">
  <ds:schemaRefs>
    <ds:schemaRef ds:uri="http://schemas.microsoft.com/sharepoint/v3/contenttype/forms"/>
  </ds:schemaRefs>
</ds:datastoreItem>
</file>

<file path=customXml/itemProps2.xml><?xml version="1.0" encoding="utf-8"?>
<ds:datastoreItem xmlns:ds="http://schemas.openxmlformats.org/officeDocument/2006/customXml" ds:itemID="{4F25C66D-2612-4D40-BB14-C66BD658F009}">
  <ds:schemaRefs>
    <ds:schemaRef ds:uri="08d1b606-26a4-43fa-afd0-2216b4e3db44"/>
    <ds:schemaRef ds:uri="http://schemas.microsoft.com/office/2006/documentManagement/types"/>
    <ds:schemaRef ds:uri="http://purl.org/dc/dcmitype/"/>
    <ds:schemaRef ds:uri="http://purl.org/dc/elements/1.1/"/>
    <ds:schemaRef ds:uri="http://schemas.openxmlformats.org/package/2006/metadata/core-properties"/>
    <ds:schemaRef ds:uri="http://purl.org/dc/terms/"/>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A3AAEA7B-66D3-4A88-8F85-9AB55F9F9C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d1b606-26a4-43fa-afd0-2216b4e3db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355</TotalTime>
  <Words>1569</Words>
  <Application>Microsoft Office PowerPoint</Application>
  <PresentationFormat>Widescreen</PresentationFormat>
  <Paragraphs>125</Paragraphs>
  <Slides>22</Slides>
  <Notes>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22</vt:i4>
      </vt:variant>
    </vt:vector>
  </HeadingPairs>
  <TitlesOfParts>
    <vt:vector size="31" baseType="lpstr">
      <vt:lpstr>Arial</vt:lpstr>
      <vt:lpstr>Calibri</vt:lpstr>
      <vt:lpstr>Calibri Light</vt:lpstr>
      <vt:lpstr>Source Sans Pro</vt:lpstr>
      <vt:lpstr>Times New Roman</vt:lpstr>
      <vt:lpstr>Office Theme</vt:lpstr>
      <vt:lpstr>Office Theme</vt:lpstr>
      <vt:lpstr>Office Theme</vt:lpstr>
      <vt:lpstr>Office Theme</vt:lpstr>
      <vt:lpstr>Rowan-Cabarrus Community College Food Service Program</vt:lpstr>
      <vt:lpstr>Basic Skills Career Pathways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Benchmarks Spreadsheet</vt:lpstr>
      <vt:lpstr>PowerPoint Presentation</vt:lpstr>
      <vt:lpstr>Example Café Start-Up Budget</vt:lpstr>
      <vt:lpstr>PowerPoint Presentation</vt:lpstr>
      <vt:lpstr>PowerPoint Presentation</vt:lpstr>
      <vt:lpstr>PowerPoint Presentation</vt:lpstr>
      <vt:lpstr>PowerPoint Presentation</vt:lpstr>
      <vt:lpstr>Curriculum and Activity Ideas</vt:lpstr>
      <vt:lpstr>Textbook Ideas and Resources</vt:lpstr>
      <vt:lpstr>Cooking and Food Resources Provided By Our RCCC Librarians</vt:lpstr>
      <vt:lpstr>Money Lesson Ideas Provided By Our OTA Work Study Student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Carter Wingfield</dc:creator>
  <cp:lastModifiedBy>Vickie Vinson</cp:lastModifiedBy>
  <cp:revision>11</cp:revision>
  <dcterms:created xsi:type="dcterms:W3CDTF">2020-08-06T17:52:43Z</dcterms:created>
  <dcterms:modified xsi:type="dcterms:W3CDTF">2023-03-23T12:45:18Z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0x0101009BE15F494A107443B2F64153566396D4</vt:lpwstr>
  </property>
</Properties>
</file>